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5"/>
  </p:notesMasterIdLst>
  <p:sldIdLst>
    <p:sldId id="256" r:id="rId2"/>
    <p:sldId id="345" r:id="rId3"/>
    <p:sldId id="346" r:id="rId4"/>
    <p:sldId id="296" r:id="rId5"/>
    <p:sldId id="302" r:id="rId6"/>
    <p:sldId id="304" r:id="rId7"/>
    <p:sldId id="305" r:id="rId8"/>
    <p:sldId id="306" r:id="rId9"/>
    <p:sldId id="307" r:id="rId10"/>
    <p:sldId id="308" r:id="rId11"/>
    <p:sldId id="309" r:id="rId12"/>
    <p:sldId id="310" r:id="rId13"/>
    <p:sldId id="266" r:id="rId14"/>
    <p:sldId id="335" r:id="rId15"/>
    <p:sldId id="336" r:id="rId16"/>
    <p:sldId id="337" r:id="rId17"/>
    <p:sldId id="338" r:id="rId18"/>
    <p:sldId id="339" r:id="rId19"/>
    <p:sldId id="340" r:id="rId20"/>
    <p:sldId id="341" r:id="rId21"/>
    <p:sldId id="342" r:id="rId22"/>
    <p:sldId id="343" r:id="rId23"/>
    <p:sldId id="263" r:id="rId24"/>
  </p:sldIdLst>
  <p:sldSz cx="12192000" cy="6858000"/>
  <p:notesSz cx="6858000" cy="9144000"/>
  <p:defaultText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7680" userDrawn="1">
          <p15:clr>
            <a:srgbClr val="A4A3A4"/>
          </p15:clr>
        </p15:guide>
        <p15:guide id="3" pos="143" userDrawn="1">
          <p15:clr>
            <a:srgbClr val="A4A3A4"/>
          </p15:clr>
        </p15:guide>
        <p15:guide id="4" pos="2224" userDrawn="1">
          <p15:clr>
            <a:srgbClr val="A4A3A4"/>
          </p15:clr>
        </p15:guide>
        <p15:guide id="5" pos="2800" userDrawn="1">
          <p15:clr>
            <a:srgbClr val="A4A3A4"/>
          </p15:clr>
        </p15:guide>
        <p15:guide id="6" pos="4872" userDrawn="1">
          <p15:clr>
            <a:srgbClr val="A4A3A4"/>
          </p15:clr>
        </p15:guide>
        <p15:guide id="7" pos="5456" userDrawn="1">
          <p15:clr>
            <a:srgbClr val="A4A3A4"/>
          </p15:clr>
        </p15:guide>
        <p15:guide id="8" pos="7536" userDrawn="1">
          <p15:clr>
            <a:srgbClr val="A4A3A4"/>
          </p15:clr>
        </p15:guide>
        <p15:guide id="9" orient="horz" userDrawn="1">
          <p15:clr>
            <a:srgbClr val="A4A3A4"/>
          </p15:clr>
        </p15:guide>
        <p15:guide id="10" orient="horz" pos="4320" userDrawn="1">
          <p15:clr>
            <a:srgbClr val="A4A3A4"/>
          </p15:clr>
        </p15:guide>
        <p15:guide id="11" orient="horz" pos="144" userDrawn="1">
          <p15:clr>
            <a:srgbClr val="A4A3A4"/>
          </p15:clr>
        </p15:guide>
        <p15:guide id="12" orient="horz" pos="2409" userDrawn="1">
          <p15:clr>
            <a:srgbClr val="A4A3A4"/>
          </p15:clr>
        </p15:guide>
        <p15:guide id="13" orient="horz" pos="1888" userDrawn="1">
          <p15:clr>
            <a:srgbClr val="A4A3A4"/>
          </p15:clr>
        </p15:guide>
        <p15:guide id="14" orient="horz" pos="4156" userDrawn="1">
          <p15:clr>
            <a:srgbClr val="A4A3A4"/>
          </p15:clr>
        </p15:guide>
        <p15:guide id="15" orient="horz" pos="777" userDrawn="1">
          <p15:clr>
            <a:srgbClr val="A4A3A4"/>
          </p15:clr>
        </p15:guide>
        <p15:guide id="16" pos="4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B6BE57-51AA-BA10-37F2-66994DC1090C}" name="Monika Novkova" initials="MN" userId="S-1-5-21-4226529492-1682288539-2710076409-21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C2D"/>
    <a:srgbClr val="81A237"/>
    <a:srgbClr val="6DA4AB"/>
    <a:srgbClr val="DCE6EA"/>
    <a:srgbClr val="E3B22C"/>
    <a:srgbClr val="0097A7"/>
    <a:srgbClr val="6DA3AB"/>
    <a:srgbClr val="9FB964"/>
    <a:srgbClr val="B0C581"/>
    <a:srgbClr val="F6F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3F118-6D1C-4DDA-8B15-D6FF0747CB8F}" v="702" dt="2024-01-24T20:56:32.070"/>
    <p1510:client id="{244FE8AB-CDB3-F017-509D-EFC956B23FA3}" v="56" dt="2024-01-24T21:48:20.812"/>
    <p1510:client id="{2F5E533D-5C07-5B7C-B5FF-A07C30F41EAC}" v="89" dt="2024-01-25T07:46:05.672"/>
    <p1510:client id="{34B52974-CE7C-95A0-BA8A-99E2173536A0}" v="53" dt="2024-01-24T21:20:28.015"/>
    <p1510:client id="{822E1C8A-D2E8-485D-832A-ABF93DDEF683}" v="23" dt="2024-01-24T15:42:19.485"/>
    <p1510:client id="{AE3B8ED3-FCAA-B0C6-E754-AD77ED4C131E}" v="1216" dt="2024-01-24T14:37:51.799"/>
    <p1510:client id="{D8A36F92-D015-23AD-DED1-EB0CF378BE32}" v="25" dt="2024-01-24T20:42:31.727"/>
    <p1510:client id="{EA1D2E28-1643-51A6-0C7E-847377499581}" v="378" dt="2024-01-24T17:40:40.00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06" autoAdjust="0"/>
    <p:restoredTop sz="93076" autoAdjust="0"/>
  </p:normalViewPr>
  <p:slideViewPr>
    <p:cSldViewPr snapToGrid="0">
      <p:cViewPr>
        <p:scale>
          <a:sx n="52" d="100"/>
          <a:sy n="52" d="100"/>
        </p:scale>
        <p:origin x="3544" y="1584"/>
      </p:cViewPr>
      <p:guideLst>
        <p:guide/>
        <p:guide pos="7680"/>
        <p:guide pos="143"/>
        <p:guide pos="2224"/>
        <p:guide pos="2800"/>
        <p:guide pos="4872"/>
        <p:guide pos="5456"/>
        <p:guide pos="7536"/>
        <p:guide orient="horz"/>
        <p:guide orient="horz" pos="4320"/>
        <p:guide orient="horz" pos="144"/>
        <p:guide orient="horz" pos="2409"/>
        <p:guide orient="horz" pos="1888"/>
        <p:guide orient="horz" pos="4156"/>
        <p:guide orient="horz" pos="777"/>
        <p:guide pos="4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7722AE-2838-E240-A938-E84EE5DDC334}" type="datetimeFigureOut">
              <a:rPr lang="en-BG" smtClean="0"/>
              <a:t>18.12.25</a:t>
            </a:fld>
            <a:endParaRPr lang="en-B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3986FB-C267-2343-9D03-5354AA9A8B31}" type="slidenum">
              <a:rPr lang="en-BG" smtClean="0"/>
              <a:t>‹#›</a:t>
            </a:fld>
            <a:endParaRPr lang="en-BG"/>
          </a:p>
        </p:txBody>
      </p:sp>
    </p:spTree>
    <p:extLst>
      <p:ext uri="{BB962C8B-B14F-4D97-AF65-F5344CB8AC3E}">
        <p14:creationId xmlns:p14="http://schemas.microsoft.com/office/powerpoint/2010/main" val="2168998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G" dirty="0"/>
          </a:p>
        </p:txBody>
      </p:sp>
      <p:sp>
        <p:nvSpPr>
          <p:cNvPr id="4" name="Slide Number Placeholder 3"/>
          <p:cNvSpPr>
            <a:spLocks noGrp="1"/>
          </p:cNvSpPr>
          <p:nvPr>
            <p:ph type="sldNum" sz="quarter" idx="5"/>
          </p:nvPr>
        </p:nvSpPr>
        <p:spPr/>
        <p:txBody>
          <a:bodyPr/>
          <a:lstStyle/>
          <a:p>
            <a:fld id="{763986FB-C267-2343-9D03-5354AA9A8B31}" type="slidenum">
              <a:rPr lang="en-BG" smtClean="0"/>
              <a:t>5</a:t>
            </a:fld>
            <a:endParaRPr lang="en-BG"/>
          </a:p>
        </p:txBody>
      </p:sp>
    </p:spTree>
    <p:extLst>
      <p:ext uri="{BB962C8B-B14F-4D97-AF65-F5344CB8AC3E}">
        <p14:creationId xmlns:p14="http://schemas.microsoft.com/office/powerpoint/2010/main" val="96559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1200" dirty="0"/>
              <a:t>Key points:</a:t>
            </a:r>
          </a:p>
          <a:p>
            <a:endParaRPr lang="fr-BE" sz="1200" dirty="0"/>
          </a:p>
          <a:p>
            <a:pPr marL="457200" indent="-457200">
              <a:buFont typeface="Arial" panose="020B0604020202020204" pitchFamily="34" charset="0"/>
              <a:buChar char="•"/>
            </a:pPr>
            <a:r>
              <a:rPr lang="fr-BE" sz="1200" dirty="0"/>
              <a:t>Multi-</a:t>
            </a:r>
            <a:r>
              <a:rPr lang="en-GB" sz="1200" dirty="0"/>
              <a:t>actors</a:t>
            </a:r>
          </a:p>
          <a:p>
            <a:pPr marL="457200" indent="-457200">
              <a:buFont typeface="Arial" panose="020B0604020202020204" pitchFamily="34" charset="0"/>
              <a:buChar char="•"/>
            </a:pPr>
            <a:r>
              <a:rPr lang="fr-BE" sz="1200" dirty="0"/>
              <a:t>Usable </a:t>
            </a:r>
            <a:r>
              <a:rPr lang="fr-BE" sz="1200" dirty="0" err="1"/>
              <a:t>results</a:t>
            </a:r>
            <a:r>
              <a:rPr lang="fr-BE" sz="1200" dirty="0"/>
              <a:t> on the </a:t>
            </a:r>
            <a:r>
              <a:rPr lang="fr-BE" sz="1200" dirty="0" err="1"/>
              <a:t>ground</a:t>
            </a:r>
            <a:endParaRPr lang="fr-BE" sz="1200" dirty="0"/>
          </a:p>
          <a:p>
            <a:pPr marL="457200" indent="-457200">
              <a:buFont typeface="Arial" panose="020B0604020202020204" pitchFamily="34" charset="0"/>
              <a:buChar char="•"/>
            </a:pPr>
            <a:r>
              <a:rPr lang="fr-BE" sz="1200" dirty="0" err="1"/>
              <a:t>Trandisciplinary</a:t>
            </a:r>
            <a:endParaRPr lang="fr-BE" sz="1200" dirty="0"/>
          </a:p>
          <a:p>
            <a:pPr marL="457200" indent="-457200">
              <a:buFont typeface="Arial" panose="020B0604020202020204" pitchFamily="34" charset="0"/>
              <a:buChar char="•"/>
            </a:pPr>
            <a:r>
              <a:rPr lang="fr-BE" sz="1200" dirty="0"/>
              <a:t>Stakeholder </a:t>
            </a:r>
            <a:r>
              <a:rPr lang="fr-BE" sz="1200" dirty="0" err="1"/>
              <a:t>engagment</a:t>
            </a:r>
            <a:endParaRPr lang="fr-BE" sz="1200" dirty="0"/>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200" dirty="0"/>
              <a:t>-&gt; </a:t>
            </a:r>
            <a:r>
              <a:rPr lang="fr-BE" sz="1200" dirty="0" err="1"/>
              <a:t>Highly</a:t>
            </a:r>
            <a:r>
              <a:rPr lang="fr-BE" sz="1200" dirty="0"/>
              <a:t> </a:t>
            </a:r>
            <a:r>
              <a:rPr lang="fr-BE" sz="1200" dirty="0" err="1"/>
              <a:t>interlinked</a:t>
            </a:r>
            <a:r>
              <a:rPr lang="fr-BE" sz="1200" dirty="0"/>
              <a:t> </a:t>
            </a:r>
            <a:r>
              <a:rPr lang="fr-BE" sz="1200" dirty="0" err="1"/>
              <a:t>WPs</a:t>
            </a:r>
            <a:endParaRPr lang="en-BE" sz="1200" dirty="0"/>
          </a:p>
          <a:p>
            <a:pPr marL="457200" indent="-457200">
              <a:buFont typeface="Arial" panose="020B0604020202020204" pitchFamily="34" charset="0"/>
              <a:buChar char="•"/>
            </a:pPr>
            <a:endParaRPr lang="fr-BE" sz="1200" dirty="0"/>
          </a:p>
          <a:p>
            <a:endParaRPr lang="en-GB" dirty="0"/>
          </a:p>
        </p:txBody>
      </p:sp>
      <p:sp>
        <p:nvSpPr>
          <p:cNvPr id="4" name="Slide Number Placeholder 3"/>
          <p:cNvSpPr>
            <a:spLocks noGrp="1"/>
          </p:cNvSpPr>
          <p:nvPr>
            <p:ph type="sldNum" sz="quarter" idx="5"/>
          </p:nvPr>
        </p:nvSpPr>
        <p:spPr/>
        <p:txBody>
          <a:bodyPr/>
          <a:lstStyle/>
          <a:p>
            <a:fld id="{763986FB-C267-2343-9D03-5354AA9A8B31}" type="slidenum">
              <a:rPr lang="en-BG" smtClean="0"/>
              <a:t>13</a:t>
            </a:fld>
            <a:endParaRPr lang="en-BG"/>
          </a:p>
        </p:txBody>
      </p:sp>
    </p:spTree>
    <p:extLst>
      <p:ext uri="{BB962C8B-B14F-4D97-AF65-F5344CB8AC3E}">
        <p14:creationId xmlns:p14="http://schemas.microsoft.com/office/powerpoint/2010/main" val="987865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986FB-C267-2343-9D03-5354AA9A8B31}" type="slidenum">
              <a:rPr lang="en-BG" smtClean="0"/>
              <a:t>16</a:t>
            </a:fld>
            <a:endParaRPr lang="en-BG"/>
          </a:p>
        </p:txBody>
      </p:sp>
    </p:spTree>
    <p:extLst>
      <p:ext uri="{BB962C8B-B14F-4D97-AF65-F5344CB8AC3E}">
        <p14:creationId xmlns:p14="http://schemas.microsoft.com/office/powerpoint/2010/main" val="649626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986FB-C267-2343-9D03-5354AA9A8B31}" type="slidenum">
              <a:rPr lang="en-BG" smtClean="0"/>
              <a:t>17</a:t>
            </a:fld>
            <a:endParaRPr lang="en-BG"/>
          </a:p>
        </p:txBody>
      </p:sp>
    </p:spTree>
    <p:extLst>
      <p:ext uri="{BB962C8B-B14F-4D97-AF65-F5344CB8AC3E}">
        <p14:creationId xmlns:p14="http://schemas.microsoft.com/office/powerpoint/2010/main" val="2126758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986FB-C267-2343-9D03-5354AA9A8B31}" type="slidenum">
              <a:rPr lang="en-BG" smtClean="0"/>
              <a:t>18</a:t>
            </a:fld>
            <a:endParaRPr lang="en-BG"/>
          </a:p>
        </p:txBody>
      </p:sp>
    </p:spTree>
    <p:extLst>
      <p:ext uri="{BB962C8B-B14F-4D97-AF65-F5344CB8AC3E}">
        <p14:creationId xmlns:p14="http://schemas.microsoft.com/office/powerpoint/2010/main" val="3719647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986FB-C267-2343-9D03-5354AA9A8B31}" type="slidenum">
              <a:rPr lang="en-BG" smtClean="0"/>
              <a:t>19</a:t>
            </a:fld>
            <a:endParaRPr lang="en-BG"/>
          </a:p>
        </p:txBody>
      </p:sp>
    </p:spTree>
    <p:extLst>
      <p:ext uri="{BB962C8B-B14F-4D97-AF65-F5344CB8AC3E}">
        <p14:creationId xmlns:p14="http://schemas.microsoft.com/office/powerpoint/2010/main" val="178826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986FB-C267-2343-9D03-5354AA9A8B31}" type="slidenum">
              <a:rPr lang="en-BG" smtClean="0"/>
              <a:t>20</a:t>
            </a:fld>
            <a:endParaRPr lang="en-BG"/>
          </a:p>
        </p:txBody>
      </p:sp>
    </p:spTree>
    <p:extLst>
      <p:ext uri="{BB962C8B-B14F-4D97-AF65-F5344CB8AC3E}">
        <p14:creationId xmlns:p14="http://schemas.microsoft.com/office/powerpoint/2010/main" val="3346474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WP9 – Ethics requirements</a:t>
            </a:r>
          </a:p>
          <a:p>
            <a:endParaRPr lang="en-US" dirty="0"/>
          </a:p>
          <a:p>
            <a:r>
              <a:rPr lang="en-US" dirty="0"/>
              <a:t>WP8 – Project Management and Scientific Coordination</a:t>
            </a:r>
            <a:endParaRPr lang="en-GB" dirty="0"/>
          </a:p>
        </p:txBody>
      </p:sp>
      <p:sp>
        <p:nvSpPr>
          <p:cNvPr id="4" name="Slide Number Placeholder 3"/>
          <p:cNvSpPr>
            <a:spLocks noGrp="1"/>
          </p:cNvSpPr>
          <p:nvPr>
            <p:ph type="sldNum" sz="quarter" idx="5"/>
          </p:nvPr>
        </p:nvSpPr>
        <p:spPr/>
        <p:txBody>
          <a:bodyPr/>
          <a:lstStyle/>
          <a:p>
            <a:fld id="{763986FB-C267-2343-9D03-5354AA9A8B31}" type="slidenum">
              <a:rPr lang="en-BG" smtClean="0"/>
              <a:t>21</a:t>
            </a:fld>
            <a:endParaRPr lang="en-BG"/>
          </a:p>
        </p:txBody>
      </p:sp>
    </p:spTree>
    <p:extLst>
      <p:ext uri="{BB962C8B-B14F-4D97-AF65-F5344CB8AC3E}">
        <p14:creationId xmlns:p14="http://schemas.microsoft.com/office/powerpoint/2010/main" val="6982157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7ED6A03-68FB-399C-3D16-CD027B636591}"/>
              </a:ext>
            </a:extLst>
          </p:cNvPr>
          <p:cNvPicPr>
            <a:picLocks noChangeAspect="1"/>
          </p:cNvPicPr>
          <p:nvPr userDrawn="1"/>
        </p:nvPicPr>
        <p:blipFill rotWithShape="1">
          <a:blip r:embed="rId2">
            <a:alphaModFix amt="45000"/>
          </a:blip>
          <a:srcRect b="15645"/>
          <a:stretch/>
        </p:blipFill>
        <p:spPr>
          <a:xfrm>
            <a:off x="-15056" y="0"/>
            <a:ext cx="12207056" cy="6858000"/>
          </a:xfrm>
          <a:prstGeom prst="rect">
            <a:avLst/>
          </a:prstGeom>
        </p:spPr>
      </p:pic>
      <p:sp>
        <p:nvSpPr>
          <p:cNvPr id="2" name="Title 1">
            <a:extLst>
              <a:ext uri="{FF2B5EF4-FFF2-40B4-BE49-F238E27FC236}">
                <a16:creationId xmlns:a16="http://schemas.microsoft.com/office/drawing/2014/main" id="{75DE7B5C-9D10-C228-006D-DC69ECD21793}"/>
              </a:ext>
            </a:extLst>
          </p:cNvPr>
          <p:cNvSpPr>
            <a:spLocks noGrp="1"/>
          </p:cNvSpPr>
          <p:nvPr>
            <p:ph type="ctrTitle"/>
          </p:nvPr>
        </p:nvSpPr>
        <p:spPr>
          <a:xfrm>
            <a:off x="551329" y="2024519"/>
            <a:ext cx="7039708" cy="2142834"/>
          </a:xfrm>
        </p:spPr>
        <p:txBody>
          <a:bodyPr anchor="t"/>
          <a:lstStyle>
            <a:lvl1pPr algn="l">
              <a:defRPr sz="6000"/>
            </a:lvl1pPr>
          </a:lstStyle>
          <a:p>
            <a:r>
              <a:rPr lang="en-GB"/>
              <a:t>Click to edit Master title style</a:t>
            </a:r>
            <a:endParaRPr lang="en-BG"/>
          </a:p>
        </p:txBody>
      </p:sp>
      <p:sp>
        <p:nvSpPr>
          <p:cNvPr id="3" name="Subtitle 2">
            <a:extLst>
              <a:ext uri="{FF2B5EF4-FFF2-40B4-BE49-F238E27FC236}">
                <a16:creationId xmlns:a16="http://schemas.microsoft.com/office/drawing/2014/main" id="{BAB26054-E145-E136-00B7-E99D0643EF86}"/>
              </a:ext>
            </a:extLst>
          </p:cNvPr>
          <p:cNvSpPr>
            <a:spLocks noGrp="1"/>
          </p:cNvSpPr>
          <p:nvPr>
            <p:ph type="subTitle" idx="1"/>
          </p:nvPr>
        </p:nvSpPr>
        <p:spPr>
          <a:xfrm>
            <a:off x="551329" y="4167354"/>
            <a:ext cx="10906680" cy="619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G"/>
          </a:p>
        </p:txBody>
      </p:sp>
      <p:sp>
        <p:nvSpPr>
          <p:cNvPr id="7" name="TextBox 6">
            <a:extLst>
              <a:ext uri="{FF2B5EF4-FFF2-40B4-BE49-F238E27FC236}">
                <a16:creationId xmlns:a16="http://schemas.microsoft.com/office/drawing/2014/main" id="{1010D82F-1DFA-A108-FA93-84D7B047B70F}"/>
              </a:ext>
            </a:extLst>
          </p:cNvPr>
          <p:cNvSpPr txBox="1"/>
          <p:nvPr userDrawn="1"/>
        </p:nvSpPr>
        <p:spPr>
          <a:xfrm>
            <a:off x="221381" y="6670307"/>
            <a:ext cx="184731" cy="369332"/>
          </a:xfrm>
          <a:prstGeom prst="rect">
            <a:avLst/>
          </a:prstGeom>
          <a:noFill/>
        </p:spPr>
        <p:txBody>
          <a:bodyPr wrap="square" rtlCol="0">
            <a:spAutoFit/>
          </a:bodyPr>
          <a:lstStyle/>
          <a:p>
            <a:endParaRPr lang="en-BG"/>
          </a:p>
        </p:txBody>
      </p:sp>
      <p:pic>
        <p:nvPicPr>
          <p:cNvPr id="13" name="Picture 12">
            <a:extLst>
              <a:ext uri="{FF2B5EF4-FFF2-40B4-BE49-F238E27FC236}">
                <a16:creationId xmlns:a16="http://schemas.microsoft.com/office/drawing/2014/main" id="{E3F687E1-4C45-5660-FB58-1BC867B78446}"/>
              </a:ext>
            </a:extLst>
          </p:cNvPr>
          <p:cNvPicPr>
            <a:picLocks noChangeAspect="1"/>
          </p:cNvPicPr>
          <p:nvPr userDrawn="1"/>
        </p:nvPicPr>
        <p:blipFill>
          <a:blip r:embed="rId3"/>
          <a:stretch>
            <a:fillRect/>
          </a:stretch>
        </p:blipFill>
        <p:spPr>
          <a:xfrm>
            <a:off x="105266" y="0"/>
            <a:ext cx="5461868" cy="1922888"/>
          </a:xfrm>
          <a:prstGeom prst="rect">
            <a:avLst/>
          </a:prstGeom>
        </p:spPr>
      </p:pic>
      <p:pic>
        <p:nvPicPr>
          <p:cNvPr id="23" name="Picture 22">
            <a:extLst>
              <a:ext uri="{FF2B5EF4-FFF2-40B4-BE49-F238E27FC236}">
                <a16:creationId xmlns:a16="http://schemas.microsoft.com/office/drawing/2014/main" id="{5C59E875-CEBD-CE9A-74F1-3B3597C495C5}"/>
              </a:ext>
            </a:extLst>
          </p:cNvPr>
          <p:cNvPicPr>
            <a:picLocks noChangeAspect="1"/>
          </p:cNvPicPr>
          <p:nvPr userDrawn="1"/>
        </p:nvPicPr>
        <p:blipFill>
          <a:blip r:embed="rId4"/>
          <a:stretch>
            <a:fillRect/>
          </a:stretch>
        </p:blipFill>
        <p:spPr>
          <a:xfrm>
            <a:off x="486499" y="5881990"/>
            <a:ext cx="2788930" cy="619762"/>
          </a:xfrm>
          <a:prstGeom prst="rect">
            <a:avLst/>
          </a:prstGeom>
        </p:spPr>
      </p:pic>
      <p:sp>
        <p:nvSpPr>
          <p:cNvPr id="25" name="TextBox 24">
            <a:extLst>
              <a:ext uri="{FF2B5EF4-FFF2-40B4-BE49-F238E27FC236}">
                <a16:creationId xmlns:a16="http://schemas.microsoft.com/office/drawing/2014/main" id="{F28B98FB-D540-757A-C82A-3D5A5B66ED29}"/>
              </a:ext>
            </a:extLst>
          </p:cNvPr>
          <p:cNvSpPr txBox="1"/>
          <p:nvPr userDrawn="1"/>
        </p:nvSpPr>
        <p:spPr>
          <a:xfrm>
            <a:off x="3465231" y="5822539"/>
            <a:ext cx="7992778"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a:solidFill>
                  <a:srgbClr val="1D1C1D"/>
                </a:solidFill>
                <a:effectLst/>
                <a:latin typeface="Slack-Lato"/>
              </a:rPr>
              <a:t>Views and opinions expressed are those of the author(s) only and do not necessarily reflect those of the European Union (EU) or the European Research Executive Agency (REA). Neither the EU nor REA can be held responsible for them.</a:t>
            </a:r>
            <a:endParaRPr lang="en-BG" sz="1400">
              <a:solidFill>
                <a:srgbClr val="1F2C2D"/>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764886B-0503-433E-CC08-F1EB3EED77EC}"/>
              </a:ext>
            </a:extLst>
          </p:cNvPr>
          <p:cNvPicPr>
            <a:picLocks noChangeAspect="1"/>
          </p:cNvPicPr>
          <p:nvPr userDrawn="1"/>
        </p:nvPicPr>
        <p:blipFill rotWithShape="1">
          <a:blip r:embed="rId5"/>
          <a:srcRect t="16294" r="13068"/>
          <a:stretch/>
        </p:blipFill>
        <p:spPr>
          <a:xfrm>
            <a:off x="7463437" y="11656"/>
            <a:ext cx="4728563" cy="3432131"/>
          </a:xfrm>
          <a:prstGeom prst="rect">
            <a:avLst/>
          </a:prstGeom>
        </p:spPr>
      </p:pic>
    </p:spTree>
    <p:extLst>
      <p:ext uri="{BB962C8B-B14F-4D97-AF65-F5344CB8AC3E}">
        <p14:creationId xmlns:p14="http://schemas.microsoft.com/office/powerpoint/2010/main" val="1659252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9AFDF5-F9BC-0AB1-F2CD-5EA2CA405843}"/>
              </a:ext>
            </a:extLst>
          </p:cNvPr>
          <p:cNvSpPr>
            <a:spLocks noGrp="1"/>
          </p:cNvSpPr>
          <p:nvPr>
            <p:ph type="dt" sz="half" idx="10"/>
          </p:nvPr>
        </p:nvSpPr>
        <p:spPr/>
        <p:txBody>
          <a:bodyPr/>
          <a:lstStyle/>
          <a:p>
            <a:fld id="{DBF9F8F2-CBAE-6242-94B8-DDDA200F09C3}" type="datetime1">
              <a:rPr lang="en-US" smtClean="0"/>
              <a:t>12/18/25</a:t>
            </a:fld>
            <a:endParaRPr lang="en-BG"/>
          </a:p>
        </p:txBody>
      </p:sp>
      <p:sp>
        <p:nvSpPr>
          <p:cNvPr id="3" name="Footer Placeholder 2">
            <a:extLst>
              <a:ext uri="{FF2B5EF4-FFF2-40B4-BE49-F238E27FC236}">
                <a16:creationId xmlns:a16="http://schemas.microsoft.com/office/drawing/2014/main" id="{B795C4D8-CF80-0697-FBBB-383C8F2360C1}"/>
              </a:ext>
            </a:extLst>
          </p:cNvPr>
          <p:cNvSpPr>
            <a:spLocks noGrp="1"/>
          </p:cNvSpPr>
          <p:nvPr>
            <p:ph type="ftr" sz="quarter" idx="11"/>
          </p:nvPr>
        </p:nvSpPr>
        <p:spPr/>
        <p:txBody>
          <a:bodyPr/>
          <a:lstStyle/>
          <a:p>
            <a:endParaRPr lang="en-BG"/>
          </a:p>
        </p:txBody>
      </p:sp>
      <p:sp>
        <p:nvSpPr>
          <p:cNvPr id="4" name="Slide Number Placeholder 3">
            <a:extLst>
              <a:ext uri="{FF2B5EF4-FFF2-40B4-BE49-F238E27FC236}">
                <a16:creationId xmlns:a16="http://schemas.microsoft.com/office/drawing/2014/main" id="{6A9C7663-A8B0-0A9E-83C2-C2CD6C1393C7}"/>
              </a:ext>
            </a:extLst>
          </p:cNvPr>
          <p:cNvSpPr>
            <a:spLocks noGrp="1"/>
          </p:cNvSpPr>
          <p:nvPr>
            <p:ph type="sldNum" sz="quarter" idx="12"/>
          </p:nvPr>
        </p:nvSpPr>
        <p:spPr/>
        <p:txBody>
          <a:bodyPr/>
          <a:lstStyle/>
          <a:p>
            <a:fld id="{36B5C20D-978D-984F-8A37-81783F56574E}" type="slidenum">
              <a:rPr lang="en-BG" smtClean="0"/>
              <a:t>‹#›</a:t>
            </a:fld>
            <a:endParaRPr lang="en-BG"/>
          </a:p>
        </p:txBody>
      </p:sp>
    </p:spTree>
    <p:extLst>
      <p:ext uri="{BB962C8B-B14F-4D97-AF65-F5344CB8AC3E}">
        <p14:creationId xmlns:p14="http://schemas.microsoft.com/office/powerpoint/2010/main" val="1525882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6754B-CCC5-E038-6413-6669C7AD97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G"/>
          </a:p>
        </p:txBody>
      </p:sp>
      <p:sp>
        <p:nvSpPr>
          <p:cNvPr id="3" name="Content Placeholder 2">
            <a:extLst>
              <a:ext uri="{FF2B5EF4-FFF2-40B4-BE49-F238E27FC236}">
                <a16:creationId xmlns:a16="http://schemas.microsoft.com/office/drawing/2014/main" id="{FD3A9933-78E2-756D-0094-021637C9ED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Text Placeholder 3">
            <a:extLst>
              <a:ext uri="{FF2B5EF4-FFF2-40B4-BE49-F238E27FC236}">
                <a16:creationId xmlns:a16="http://schemas.microsoft.com/office/drawing/2014/main" id="{0AAF8BC2-B89A-297D-2867-067B3E7451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FCD86E4-3776-EB7D-36D0-A23611EF3984}"/>
              </a:ext>
            </a:extLst>
          </p:cNvPr>
          <p:cNvSpPr>
            <a:spLocks noGrp="1"/>
          </p:cNvSpPr>
          <p:nvPr>
            <p:ph type="dt" sz="half" idx="10"/>
          </p:nvPr>
        </p:nvSpPr>
        <p:spPr/>
        <p:txBody>
          <a:bodyPr/>
          <a:lstStyle/>
          <a:p>
            <a:fld id="{90FFE900-8F5A-294A-8325-7DE1748591C2}" type="datetime1">
              <a:rPr lang="en-US" smtClean="0"/>
              <a:t>12/18/25</a:t>
            </a:fld>
            <a:endParaRPr lang="en-BG"/>
          </a:p>
        </p:txBody>
      </p:sp>
      <p:sp>
        <p:nvSpPr>
          <p:cNvPr id="6" name="Footer Placeholder 5">
            <a:extLst>
              <a:ext uri="{FF2B5EF4-FFF2-40B4-BE49-F238E27FC236}">
                <a16:creationId xmlns:a16="http://schemas.microsoft.com/office/drawing/2014/main" id="{DC360343-10E1-C699-CCB1-E6F7792F8699}"/>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0C01E22C-2745-B5F1-9DED-1582BB5E1CA5}"/>
              </a:ext>
            </a:extLst>
          </p:cNvPr>
          <p:cNvSpPr>
            <a:spLocks noGrp="1"/>
          </p:cNvSpPr>
          <p:nvPr>
            <p:ph type="sldNum" sz="quarter" idx="12"/>
          </p:nvPr>
        </p:nvSpPr>
        <p:spPr/>
        <p:txBody>
          <a:bodyPr/>
          <a:lstStyle/>
          <a:p>
            <a:fld id="{36B5C20D-978D-984F-8A37-81783F56574E}" type="slidenum">
              <a:rPr lang="en-BG" smtClean="0"/>
              <a:t>‹#›</a:t>
            </a:fld>
            <a:endParaRPr lang="en-BG"/>
          </a:p>
        </p:txBody>
      </p:sp>
    </p:spTree>
    <p:extLst>
      <p:ext uri="{BB962C8B-B14F-4D97-AF65-F5344CB8AC3E}">
        <p14:creationId xmlns:p14="http://schemas.microsoft.com/office/powerpoint/2010/main" val="871248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C57E6-AAEC-8B5A-1F81-2C89B1260216}"/>
              </a:ext>
            </a:extLst>
          </p:cNvPr>
          <p:cNvSpPr>
            <a:spLocks noGrp="1"/>
          </p:cNvSpPr>
          <p:nvPr>
            <p:ph type="title"/>
          </p:nvPr>
        </p:nvSpPr>
        <p:spPr>
          <a:xfrm>
            <a:off x="559631" y="365125"/>
            <a:ext cx="11124368" cy="1325563"/>
          </a:xfrm>
        </p:spPr>
        <p:txBody>
          <a:bodyPr/>
          <a:lstStyle/>
          <a:p>
            <a:r>
              <a:rPr lang="en-GB"/>
              <a:t>Click to edit Master title style</a:t>
            </a:r>
            <a:endParaRPr lang="en-BG"/>
          </a:p>
        </p:txBody>
      </p:sp>
      <p:sp>
        <p:nvSpPr>
          <p:cNvPr id="3" name="Content Placeholder 2">
            <a:extLst>
              <a:ext uri="{FF2B5EF4-FFF2-40B4-BE49-F238E27FC236}">
                <a16:creationId xmlns:a16="http://schemas.microsoft.com/office/drawing/2014/main" id="{779EA1A2-F3C0-2D30-D99F-8EF979E06E5A}"/>
              </a:ext>
            </a:extLst>
          </p:cNvPr>
          <p:cNvSpPr>
            <a:spLocks noGrp="1"/>
          </p:cNvSpPr>
          <p:nvPr>
            <p:ph idx="1"/>
          </p:nvPr>
        </p:nvSpPr>
        <p:spPr>
          <a:xfrm>
            <a:off x="559630" y="1825625"/>
            <a:ext cx="1112436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BB9B3536-4B1B-7F54-575D-56207678A33A}"/>
              </a:ext>
            </a:extLst>
          </p:cNvPr>
          <p:cNvSpPr>
            <a:spLocks noGrp="1"/>
          </p:cNvSpPr>
          <p:nvPr>
            <p:ph type="dt" sz="half" idx="10"/>
          </p:nvPr>
        </p:nvSpPr>
        <p:spPr/>
        <p:txBody>
          <a:bodyPr/>
          <a:lstStyle/>
          <a:p>
            <a:fld id="{BEE09B61-027F-294D-9615-317657853F4B}" type="datetime1">
              <a:rPr lang="en-US" smtClean="0"/>
              <a:t>12/18/25</a:t>
            </a:fld>
            <a:endParaRPr lang="en-BG"/>
          </a:p>
        </p:txBody>
      </p:sp>
      <p:sp>
        <p:nvSpPr>
          <p:cNvPr id="5" name="Footer Placeholder 4">
            <a:extLst>
              <a:ext uri="{FF2B5EF4-FFF2-40B4-BE49-F238E27FC236}">
                <a16:creationId xmlns:a16="http://schemas.microsoft.com/office/drawing/2014/main" id="{5540A572-F70A-C936-3FB0-263C2A5C69BE}"/>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D0E1C80E-FE2A-4DC8-FE68-16993194887E}"/>
              </a:ext>
            </a:extLst>
          </p:cNvPr>
          <p:cNvSpPr>
            <a:spLocks noGrp="1"/>
          </p:cNvSpPr>
          <p:nvPr>
            <p:ph type="sldNum" sz="quarter" idx="12"/>
          </p:nvPr>
        </p:nvSpPr>
        <p:spPr/>
        <p:txBody>
          <a:bodyPr/>
          <a:lstStyle/>
          <a:p>
            <a:fld id="{36B5C20D-978D-984F-8A37-81783F56574E}" type="slidenum">
              <a:rPr lang="en-BG" smtClean="0"/>
              <a:t>‹#›</a:t>
            </a:fld>
            <a:endParaRPr lang="en-BG"/>
          </a:p>
        </p:txBody>
      </p:sp>
    </p:spTree>
    <p:extLst>
      <p:ext uri="{BB962C8B-B14F-4D97-AF65-F5344CB8AC3E}">
        <p14:creationId xmlns:p14="http://schemas.microsoft.com/office/powerpoint/2010/main" val="1099947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bg>
      <p:bgPr>
        <a:solidFill>
          <a:srgbClr val="1F2C2D"/>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C95B7C5-F5C5-F72F-A013-3D87D11DEAFC}"/>
              </a:ext>
            </a:extLst>
          </p:cNvPr>
          <p:cNvPicPr>
            <a:picLocks noChangeAspect="1"/>
          </p:cNvPicPr>
          <p:nvPr userDrawn="1"/>
        </p:nvPicPr>
        <p:blipFill rotWithShape="1">
          <a:blip r:embed="rId2">
            <a:alphaModFix amt="17000"/>
          </a:blip>
          <a:srcRect t="18862" b="43574"/>
          <a:stretch/>
        </p:blipFill>
        <p:spPr>
          <a:xfrm>
            <a:off x="19246" y="-907"/>
            <a:ext cx="12172754" cy="6858908"/>
          </a:xfrm>
          <a:prstGeom prst="rect">
            <a:avLst/>
          </a:prstGeom>
        </p:spPr>
      </p:pic>
      <p:sp>
        <p:nvSpPr>
          <p:cNvPr id="2" name="Title 1">
            <a:extLst>
              <a:ext uri="{FF2B5EF4-FFF2-40B4-BE49-F238E27FC236}">
                <a16:creationId xmlns:a16="http://schemas.microsoft.com/office/drawing/2014/main" id="{4B1FD7F0-F827-A700-EF4B-5695F6509789}"/>
              </a:ext>
            </a:extLst>
          </p:cNvPr>
          <p:cNvSpPr>
            <a:spLocks noGrp="1"/>
          </p:cNvSpPr>
          <p:nvPr>
            <p:ph type="title"/>
          </p:nvPr>
        </p:nvSpPr>
        <p:spPr>
          <a:xfrm>
            <a:off x="831850" y="1003895"/>
            <a:ext cx="10515600" cy="2852737"/>
          </a:xfrm>
        </p:spPr>
        <p:txBody>
          <a:bodyPr anchor="b"/>
          <a:lstStyle>
            <a:lvl1pPr algn="ctr">
              <a:defRPr sz="6000">
                <a:solidFill>
                  <a:schemeClr val="bg1"/>
                </a:solidFill>
              </a:defRPr>
            </a:lvl1pPr>
          </a:lstStyle>
          <a:p>
            <a:r>
              <a:rPr lang="en-GB"/>
              <a:t>Click to edit Master title style</a:t>
            </a:r>
            <a:endParaRPr lang="en-BG"/>
          </a:p>
        </p:txBody>
      </p:sp>
      <p:sp>
        <p:nvSpPr>
          <p:cNvPr id="3" name="Text Placeholder 2">
            <a:extLst>
              <a:ext uri="{FF2B5EF4-FFF2-40B4-BE49-F238E27FC236}">
                <a16:creationId xmlns:a16="http://schemas.microsoft.com/office/drawing/2014/main" id="{19742604-24C7-E3D2-4FFF-9365A05C1737}"/>
              </a:ext>
            </a:extLst>
          </p:cNvPr>
          <p:cNvSpPr>
            <a:spLocks noGrp="1"/>
          </p:cNvSpPr>
          <p:nvPr>
            <p:ph type="body" idx="1"/>
          </p:nvPr>
        </p:nvSpPr>
        <p:spPr>
          <a:xfrm>
            <a:off x="831850" y="4119429"/>
            <a:ext cx="10515600" cy="118362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FA4910-3A8A-E993-0437-BC104ADA9880}"/>
              </a:ext>
            </a:extLst>
          </p:cNvPr>
          <p:cNvSpPr>
            <a:spLocks noGrp="1"/>
          </p:cNvSpPr>
          <p:nvPr>
            <p:ph type="dt" sz="half" idx="10"/>
          </p:nvPr>
        </p:nvSpPr>
        <p:spPr/>
        <p:txBody>
          <a:bodyPr/>
          <a:lstStyle/>
          <a:p>
            <a:fld id="{F5E658A4-BFD1-3143-B272-4EC926CCA4E4}" type="datetime1">
              <a:rPr lang="en-US" smtClean="0"/>
              <a:t>12/18/25</a:t>
            </a:fld>
            <a:endParaRPr lang="en-BG"/>
          </a:p>
        </p:txBody>
      </p:sp>
      <p:sp>
        <p:nvSpPr>
          <p:cNvPr id="5" name="Footer Placeholder 4">
            <a:extLst>
              <a:ext uri="{FF2B5EF4-FFF2-40B4-BE49-F238E27FC236}">
                <a16:creationId xmlns:a16="http://schemas.microsoft.com/office/drawing/2014/main" id="{536D7796-7278-1573-0509-159E532C5432}"/>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28CBE018-5239-A715-C3CA-D3B9ED9C6B1D}"/>
              </a:ext>
            </a:extLst>
          </p:cNvPr>
          <p:cNvSpPr>
            <a:spLocks noGrp="1"/>
          </p:cNvSpPr>
          <p:nvPr>
            <p:ph type="sldNum" sz="quarter" idx="12"/>
          </p:nvPr>
        </p:nvSpPr>
        <p:spPr/>
        <p:txBody>
          <a:bodyPr/>
          <a:lstStyle/>
          <a:p>
            <a:fld id="{36B5C20D-978D-984F-8A37-81783F56574E}" type="slidenum">
              <a:rPr lang="en-BG" smtClean="0"/>
              <a:t>‹#›</a:t>
            </a:fld>
            <a:endParaRPr lang="en-BG"/>
          </a:p>
        </p:txBody>
      </p:sp>
      <p:pic>
        <p:nvPicPr>
          <p:cNvPr id="10" name="Picture 9">
            <a:extLst>
              <a:ext uri="{FF2B5EF4-FFF2-40B4-BE49-F238E27FC236}">
                <a16:creationId xmlns:a16="http://schemas.microsoft.com/office/drawing/2014/main" id="{94C92B1A-470F-DD9A-E461-22A16BF6D7BC}"/>
              </a:ext>
            </a:extLst>
          </p:cNvPr>
          <p:cNvPicPr>
            <a:picLocks noChangeAspect="1"/>
          </p:cNvPicPr>
          <p:nvPr userDrawn="1"/>
        </p:nvPicPr>
        <p:blipFill>
          <a:blip r:embed="rId3"/>
          <a:srcRect/>
          <a:stretch/>
        </p:blipFill>
        <p:spPr>
          <a:xfrm>
            <a:off x="10766161" y="6349819"/>
            <a:ext cx="1291389" cy="454642"/>
          </a:xfrm>
          <a:prstGeom prst="rect">
            <a:avLst/>
          </a:prstGeom>
        </p:spPr>
      </p:pic>
      <p:pic>
        <p:nvPicPr>
          <p:cNvPr id="11" name="Picture 10">
            <a:extLst>
              <a:ext uri="{FF2B5EF4-FFF2-40B4-BE49-F238E27FC236}">
                <a16:creationId xmlns:a16="http://schemas.microsoft.com/office/drawing/2014/main" id="{298A9F55-912B-91DF-9CC1-E5C78DCD5047}"/>
              </a:ext>
            </a:extLst>
          </p:cNvPr>
          <p:cNvPicPr>
            <a:picLocks noChangeAspect="1"/>
          </p:cNvPicPr>
          <p:nvPr userDrawn="1"/>
        </p:nvPicPr>
        <p:blipFill rotWithShape="1">
          <a:blip r:embed="rId4"/>
          <a:srcRect l="18685" b="37961"/>
          <a:stretch/>
        </p:blipFill>
        <p:spPr>
          <a:xfrm>
            <a:off x="-1" y="4909930"/>
            <a:ext cx="2897769" cy="1948070"/>
          </a:xfrm>
          <a:prstGeom prst="rect">
            <a:avLst/>
          </a:prstGeom>
        </p:spPr>
      </p:pic>
      <p:pic>
        <p:nvPicPr>
          <p:cNvPr id="12" name="Picture 11">
            <a:extLst>
              <a:ext uri="{FF2B5EF4-FFF2-40B4-BE49-F238E27FC236}">
                <a16:creationId xmlns:a16="http://schemas.microsoft.com/office/drawing/2014/main" id="{F66E4D9D-B0ED-5FE1-95BD-C4370C480001}"/>
              </a:ext>
            </a:extLst>
          </p:cNvPr>
          <p:cNvPicPr>
            <a:picLocks noChangeAspect="1"/>
          </p:cNvPicPr>
          <p:nvPr userDrawn="1"/>
        </p:nvPicPr>
        <p:blipFill rotWithShape="1">
          <a:blip r:embed="rId4"/>
          <a:srcRect l="18685" b="37961"/>
          <a:stretch/>
        </p:blipFill>
        <p:spPr>
          <a:xfrm rot="10800000">
            <a:off x="9908400" y="26254"/>
            <a:ext cx="2273943" cy="1528693"/>
          </a:xfrm>
          <a:prstGeom prst="rect">
            <a:avLst/>
          </a:prstGeom>
        </p:spPr>
      </p:pic>
    </p:spTree>
    <p:extLst>
      <p:ext uri="{BB962C8B-B14F-4D97-AF65-F5344CB8AC3E}">
        <p14:creationId xmlns:p14="http://schemas.microsoft.com/office/powerpoint/2010/main" val="453255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6DA3A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FD7F0-F827-A700-EF4B-5695F6509789}"/>
              </a:ext>
            </a:extLst>
          </p:cNvPr>
          <p:cNvSpPr>
            <a:spLocks noGrp="1"/>
          </p:cNvSpPr>
          <p:nvPr>
            <p:ph type="title"/>
          </p:nvPr>
        </p:nvSpPr>
        <p:spPr>
          <a:xfrm>
            <a:off x="838200" y="1003895"/>
            <a:ext cx="10515600" cy="2852737"/>
          </a:xfrm>
        </p:spPr>
        <p:txBody>
          <a:bodyPr anchor="b"/>
          <a:lstStyle>
            <a:lvl1pPr algn="ctr">
              <a:defRPr sz="6000">
                <a:solidFill>
                  <a:schemeClr val="bg1"/>
                </a:solidFill>
              </a:defRPr>
            </a:lvl1pPr>
          </a:lstStyle>
          <a:p>
            <a:r>
              <a:rPr lang="en-GB"/>
              <a:t>Click to edit Master title style</a:t>
            </a:r>
            <a:endParaRPr lang="en-BG"/>
          </a:p>
        </p:txBody>
      </p:sp>
      <p:sp>
        <p:nvSpPr>
          <p:cNvPr id="3" name="Text Placeholder 2">
            <a:extLst>
              <a:ext uri="{FF2B5EF4-FFF2-40B4-BE49-F238E27FC236}">
                <a16:creationId xmlns:a16="http://schemas.microsoft.com/office/drawing/2014/main" id="{19742604-24C7-E3D2-4FFF-9365A05C1737}"/>
              </a:ext>
            </a:extLst>
          </p:cNvPr>
          <p:cNvSpPr>
            <a:spLocks noGrp="1"/>
          </p:cNvSpPr>
          <p:nvPr>
            <p:ph type="body" idx="1"/>
          </p:nvPr>
        </p:nvSpPr>
        <p:spPr>
          <a:xfrm>
            <a:off x="838200" y="4119429"/>
            <a:ext cx="1051560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FA4910-3A8A-E993-0437-BC104ADA9880}"/>
              </a:ext>
            </a:extLst>
          </p:cNvPr>
          <p:cNvSpPr>
            <a:spLocks noGrp="1"/>
          </p:cNvSpPr>
          <p:nvPr>
            <p:ph type="dt" sz="half" idx="10"/>
          </p:nvPr>
        </p:nvSpPr>
        <p:spPr/>
        <p:txBody>
          <a:bodyPr/>
          <a:lstStyle/>
          <a:p>
            <a:fld id="{97AFE3E8-2E61-104A-9A06-F1236D028372}" type="datetime1">
              <a:rPr lang="en-US" smtClean="0"/>
              <a:t>12/18/25</a:t>
            </a:fld>
            <a:endParaRPr lang="en-BG"/>
          </a:p>
        </p:txBody>
      </p:sp>
      <p:sp>
        <p:nvSpPr>
          <p:cNvPr id="5" name="Footer Placeholder 4">
            <a:extLst>
              <a:ext uri="{FF2B5EF4-FFF2-40B4-BE49-F238E27FC236}">
                <a16:creationId xmlns:a16="http://schemas.microsoft.com/office/drawing/2014/main" id="{536D7796-7278-1573-0509-159E532C5432}"/>
              </a:ext>
            </a:extLst>
          </p:cNvPr>
          <p:cNvSpPr>
            <a:spLocks noGrp="1"/>
          </p:cNvSpPr>
          <p:nvPr>
            <p:ph type="ftr" sz="quarter" idx="11"/>
          </p:nvPr>
        </p:nvSpPr>
        <p:spPr/>
        <p:txBody>
          <a:bodyPr/>
          <a:lstStyle/>
          <a:p>
            <a:endParaRPr lang="en-BG"/>
          </a:p>
        </p:txBody>
      </p:sp>
      <p:pic>
        <p:nvPicPr>
          <p:cNvPr id="11" name="Picture 10">
            <a:extLst>
              <a:ext uri="{FF2B5EF4-FFF2-40B4-BE49-F238E27FC236}">
                <a16:creationId xmlns:a16="http://schemas.microsoft.com/office/drawing/2014/main" id="{9233BA05-1AF5-27DA-BB23-8EA7BDBF9DCF}"/>
              </a:ext>
            </a:extLst>
          </p:cNvPr>
          <p:cNvPicPr>
            <a:picLocks noChangeAspect="1"/>
          </p:cNvPicPr>
          <p:nvPr userDrawn="1"/>
        </p:nvPicPr>
        <p:blipFill>
          <a:blip r:embed="rId2"/>
          <a:stretch>
            <a:fillRect/>
          </a:stretch>
        </p:blipFill>
        <p:spPr>
          <a:xfrm>
            <a:off x="10853524" y="6460763"/>
            <a:ext cx="1105522" cy="270261"/>
          </a:xfrm>
          <a:prstGeom prst="rect">
            <a:avLst/>
          </a:prstGeom>
        </p:spPr>
      </p:pic>
      <p:pic>
        <p:nvPicPr>
          <p:cNvPr id="12" name="Picture 11">
            <a:extLst>
              <a:ext uri="{FF2B5EF4-FFF2-40B4-BE49-F238E27FC236}">
                <a16:creationId xmlns:a16="http://schemas.microsoft.com/office/drawing/2014/main" id="{CC030AC5-9E86-6066-86CB-F8A42F2927F0}"/>
              </a:ext>
            </a:extLst>
          </p:cNvPr>
          <p:cNvPicPr>
            <a:picLocks noChangeAspect="1"/>
          </p:cNvPicPr>
          <p:nvPr userDrawn="1"/>
        </p:nvPicPr>
        <p:blipFill rotWithShape="1">
          <a:blip r:embed="rId3"/>
          <a:srcRect l="26889" b="28018"/>
          <a:stretch/>
        </p:blipFill>
        <p:spPr>
          <a:xfrm>
            <a:off x="-1" y="5369102"/>
            <a:ext cx="1809921" cy="1500187"/>
          </a:xfrm>
          <a:prstGeom prst="rect">
            <a:avLst/>
          </a:prstGeom>
        </p:spPr>
      </p:pic>
      <p:pic>
        <p:nvPicPr>
          <p:cNvPr id="13" name="Picture 12">
            <a:extLst>
              <a:ext uri="{FF2B5EF4-FFF2-40B4-BE49-F238E27FC236}">
                <a16:creationId xmlns:a16="http://schemas.microsoft.com/office/drawing/2014/main" id="{6ED8C85A-3CD1-CF1F-4925-B06FF4C2594F}"/>
              </a:ext>
            </a:extLst>
          </p:cNvPr>
          <p:cNvPicPr>
            <a:picLocks noChangeAspect="1"/>
          </p:cNvPicPr>
          <p:nvPr userDrawn="1"/>
        </p:nvPicPr>
        <p:blipFill rotWithShape="1">
          <a:blip r:embed="rId3"/>
          <a:srcRect l="26889" b="28018"/>
          <a:stretch/>
        </p:blipFill>
        <p:spPr>
          <a:xfrm rot="10800000">
            <a:off x="10390670" y="-1"/>
            <a:ext cx="1809919" cy="1500186"/>
          </a:xfrm>
          <a:prstGeom prst="rect">
            <a:avLst/>
          </a:prstGeom>
        </p:spPr>
      </p:pic>
      <p:sp>
        <p:nvSpPr>
          <p:cNvPr id="6" name="Slide Number Placeholder 5">
            <a:extLst>
              <a:ext uri="{FF2B5EF4-FFF2-40B4-BE49-F238E27FC236}">
                <a16:creationId xmlns:a16="http://schemas.microsoft.com/office/drawing/2014/main" id="{28CBE018-5239-A715-C3CA-D3B9ED9C6B1D}"/>
              </a:ext>
            </a:extLst>
          </p:cNvPr>
          <p:cNvSpPr>
            <a:spLocks noGrp="1"/>
          </p:cNvSpPr>
          <p:nvPr>
            <p:ph type="sldNum" sz="quarter" idx="12"/>
          </p:nvPr>
        </p:nvSpPr>
        <p:spPr/>
        <p:txBody>
          <a:bodyPr/>
          <a:lstStyle/>
          <a:p>
            <a:fld id="{36B5C20D-978D-984F-8A37-81783F56574E}" type="slidenum">
              <a:rPr lang="en-BG" smtClean="0"/>
              <a:t>‹#›</a:t>
            </a:fld>
            <a:endParaRPr lang="en-BG"/>
          </a:p>
        </p:txBody>
      </p:sp>
      <p:pic>
        <p:nvPicPr>
          <p:cNvPr id="15" name="Picture 14">
            <a:extLst>
              <a:ext uri="{FF2B5EF4-FFF2-40B4-BE49-F238E27FC236}">
                <a16:creationId xmlns:a16="http://schemas.microsoft.com/office/drawing/2014/main" id="{B4411B01-E89F-CFEF-28C7-99050F3B61D4}"/>
              </a:ext>
            </a:extLst>
          </p:cNvPr>
          <p:cNvPicPr>
            <a:picLocks noChangeAspect="1"/>
          </p:cNvPicPr>
          <p:nvPr userDrawn="1"/>
        </p:nvPicPr>
        <p:blipFill rotWithShape="1">
          <a:blip r:embed="rId4">
            <a:alphaModFix amt="11000"/>
          </a:blip>
          <a:srcRect t="7788" b="7662"/>
          <a:stretch/>
        </p:blipFill>
        <p:spPr>
          <a:xfrm>
            <a:off x="-18246" y="-908"/>
            <a:ext cx="12200589" cy="6870197"/>
          </a:xfrm>
          <a:prstGeom prst="rect">
            <a:avLst/>
          </a:prstGeom>
        </p:spPr>
      </p:pic>
    </p:spTree>
    <p:extLst>
      <p:ext uri="{BB962C8B-B14F-4D97-AF65-F5344CB8AC3E}">
        <p14:creationId xmlns:p14="http://schemas.microsoft.com/office/powerpoint/2010/main" val="3151761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bg>
      <p:bgPr>
        <a:solidFill>
          <a:srgbClr val="E3B22C"/>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A89BB4B-9557-5FE7-B99F-A40676A080CE}"/>
              </a:ext>
            </a:extLst>
          </p:cNvPr>
          <p:cNvPicPr>
            <a:picLocks noChangeAspect="1"/>
          </p:cNvPicPr>
          <p:nvPr userDrawn="1"/>
        </p:nvPicPr>
        <p:blipFill rotWithShape="1">
          <a:blip r:embed="rId2">
            <a:alphaModFix amt="14000"/>
          </a:blip>
          <a:srcRect l="22839" t="9565" r="38521" b="34615"/>
          <a:stretch/>
        </p:blipFill>
        <p:spPr>
          <a:xfrm>
            <a:off x="9657" y="0"/>
            <a:ext cx="12172686" cy="6858000"/>
          </a:xfrm>
          <a:prstGeom prst="rect">
            <a:avLst/>
          </a:prstGeom>
        </p:spPr>
      </p:pic>
      <p:sp>
        <p:nvSpPr>
          <p:cNvPr id="2" name="Title 1">
            <a:extLst>
              <a:ext uri="{FF2B5EF4-FFF2-40B4-BE49-F238E27FC236}">
                <a16:creationId xmlns:a16="http://schemas.microsoft.com/office/drawing/2014/main" id="{4B1FD7F0-F827-A700-EF4B-5695F6509789}"/>
              </a:ext>
            </a:extLst>
          </p:cNvPr>
          <p:cNvSpPr>
            <a:spLocks noGrp="1"/>
          </p:cNvSpPr>
          <p:nvPr>
            <p:ph type="title"/>
          </p:nvPr>
        </p:nvSpPr>
        <p:spPr>
          <a:xfrm>
            <a:off x="838200" y="1003895"/>
            <a:ext cx="10515600" cy="2852737"/>
          </a:xfrm>
        </p:spPr>
        <p:txBody>
          <a:bodyPr anchor="b"/>
          <a:lstStyle>
            <a:lvl1pPr algn="ctr">
              <a:defRPr sz="6000">
                <a:solidFill>
                  <a:schemeClr val="bg1"/>
                </a:solidFill>
              </a:defRPr>
            </a:lvl1pPr>
          </a:lstStyle>
          <a:p>
            <a:r>
              <a:rPr lang="en-GB"/>
              <a:t>Click to edit Master title style</a:t>
            </a:r>
            <a:endParaRPr lang="en-BG"/>
          </a:p>
        </p:txBody>
      </p:sp>
      <p:sp>
        <p:nvSpPr>
          <p:cNvPr id="3" name="Text Placeholder 2">
            <a:extLst>
              <a:ext uri="{FF2B5EF4-FFF2-40B4-BE49-F238E27FC236}">
                <a16:creationId xmlns:a16="http://schemas.microsoft.com/office/drawing/2014/main" id="{19742604-24C7-E3D2-4FFF-9365A05C1737}"/>
              </a:ext>
            </a:extLst>
          </p:cNvPr>
          <p:cNvSpPr>
            <a:spLocks noGrp="1"/>
          </p:cNvSpPr>
          <p:nvPr>
            <p:ph type="body" idx="1"/>
          </p:nvPr>
        </p:nvSpPr>
        <p:spPr>
          <a:xfrm>
            <a:off x="838200" y="4119429"/>
            <a:ext cx="1051560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FA4910-3A8A-E993-0437-BC104ADA9880}"/>
              </a:ext>
            </a:extLst>
          </p:cNvPr>
          <p:cNvSpPr>
            <a:spLocks noGrp="1"/>
          </p:cNvSpPr>
          <p:nvPr>
            <p:ph type="dt" sz="half" idx="10"/>
          </p:nvPr>
        </p:nvSpPr>
        <p:spPr/>
        <p:txBody>
          <a:bodyPr/>
          <a:lstStyle/>
          <a:p>
            <a:fld id="{EC1408FB-BE3C-AA4A-BCDE-0EE91A30A893}" type="datetime1">
              <a:rPr lang="en-US" smtClean="0"/>
              <a:t>12/18/25</a:t>
            </a:fld>
            <a:endParaRPr lang="en-BG"/>
          </a:p>
        </p:txBody>
      </p:sp>
      <p:sp>
        <p:nvSpPr>
          <p:cNvPr id="5" name="Footer Placeholder 4">
            <a:extLst>
              <a:ext uri="{FF2B5EF4-FFF2-40B4-BE49-F238E27FC236}">
                <a16:creationId xmlns:a16="http://schemas.microsoft.com/office/drawing/2014/main" id="{536D7796-7278-1573-0509-159E532C5432}"/>
              </a:ext>
            </a:extLst>
          </p:cNvPr>
          <p:cNvSpPr>
            <a:spLocks noGrp="1"/>
          </p:cNvSpPr>
          <p:nvPr>
            <p:ph type="ftr" sz="quarter" idx="11"/>
          </p:nvPr>
        </p:nvSpPr>
        <p:spPr/>
        <p:txBody>
          <a:bodyPr/>
          <a:lstStyle/>
          <a:p>
            <a:endParaRPr lang="en-BG"/>
          </a:p>
        </p:txBody>
      </p:sp>
      <p:pic>
        <p:nvPicPr>
          <p:cNvPr id="11" name="Picture 10">
            <a:extLst>
              <a:ext uri="{FF2B5EF4-FFF2-40B4-BE49-F238E27FC236}">
                <a16:creationId xmlns:a16="http://schemas.microsoft.com/office/drawing/2014/main" id="{9233BA05-1AF5-27DA-BB23-8EA7BDBF9DCF}"/>
              </a:ext>
            </a:extLst>
          </p:cNvPr>
          <p:cNvPicPr>
            <a:picLocks noChangeAspect="1"/>
          </p:cNvPicPr>
          <p:nvPr userDrawn="1"/>
        </p:nvPicPr>
        <p:blipFill>
          <a:blip r:embed="rId3"/>
          <a:stretch>
            <a:fillRect/>
          </a:stretch>
        </p:blipFill>
        <p:spPr>
          <a:xfrm>
            <a:off x="10853524" y="6460763"/>
            <a:ext cx="1105522" cy="270261"/>
          </a:xfrm>
          <a:prstGeom prst="rect">
            <a:avLst/>
          </a:prstGeom>
        </p:spPr>
      </p:pic>
      <p:pic>
        <p:nvPicPr>
          <p:cNvPr id="12" name="Picture 11">
            <a:extLst>
              <a:ext uri="{FF2B5EF4-FFF2-40B4-BE49-F238E27FC236}">
                <a16:creationId xmlns:a16="http://schemas.microsoft.com/office/drawing/2014/main" id="{CC030AC5-9E86-6066-86CB-F8A42F2927F0}"/>
              </a:ext>
            </a:extLst>
          </p:cNvPr>
          <p:cNvPicPr>
            <a:picLocks noChangeAspect="1"/>
          </p:cNvPicPr>
          <p:nvPr userDrawn="1"/>
        </p:nvPicPr>
        <p:blipFill rotWithShape="1">
          <a:blip r:embed="rId4"/>
          <a:srcRect l="26889" b="28018"/>
          <a:stretch/>
        </p:blipFill>
        <p:spPr>
          <a:xfrm>
            <a:off x="-1" y="5369102"/>
            <a:ext cx="1809921" cy="1500187"/>
          </a:xfrm>
          <a:prstGeom prst="rect">
            <a:avLst/>
          </a:prstGeom>
        </p:spPr>
      </p:pic>
      <p:pic>
        <p:nvPicPr>
          <p:cNvPr id="13" name="Picture 12">
            <a:extLst>
              <a:ext uri="{FF2B5EF4-FFF2-40B4-BE49-F238E27FC236}">
                <a16:creationId xmlns:a16="http://schemas.microsoft.com/office/drawing/2014/main" id="{6ED8C85A-3CD1-CF1F-4925-B06FF4C2594F}"/>
              </a:ext>
            </a:extLst>
          </p:cNvPr>
          <p:cNvPicPr>
            <a:picLocks noChangeAspect="1"/>
          </p:cNvPicPr>
          <p:nvPr userDrawn="1"/>
        </p:nvPicPr>
        <p:blipFill rotWithShape="1">
          <a:blip r:embed="rId4"/>
          <a:srcRect l="26889" b="28018"/>
          <a:stretch/>
        </p:blipFill>
        <p:spPr>
          <a:xfrm rot="10800000">
            <a:off x="10390667" y="-2"/>
            <a:ext cx="1809921" cy="1500187"/>
          </a:xfrm>
          <a:prstGeom prst="rect">
            <a:avLst/>
          </a:prstGeom>
        </p:spPr>
      </p:pic>
      <p:sp>
        <p:nvSpPr>
          <p:cNvPr id="6" name="Slide Number Placeholder 5">
            <a:extLst>
              <a:ext uri="{FF2B5EF4-FFF2-40B4-BE49-F238E27FC236}">
                <a16:creationId xmlns:a16="http://schemas.microsoft.com/office/drawing/2014/main" id="{28CBE018-5239-A715-C3CA-D3B9ED9C6B1D}"/>
              </a:ext>
            </a:extLst>
          </p:cNvPr>
          <p:cNvSpPr>
            <a:spLocks noGrp="1"/>
          </p:cNvSpPr>
          <p:nvPr>
            <p:ph type="sldNum" sz="quarter" idx="12"/>
          </p:nvPr>
        </p:nvSpPr>
        <p:spPr/>
        <p:txBody>
          <a:bodyPr/>
          <a:lstStyle/>
          <a:p>
            <a:fld id="{36B5C20D-978D-984F-8A37-81783F56574E}" type="slidenum">
              <a:rPr lang="en-BG" smtClean="0"/>
              <a:t>‹#›</a:t>
            </a:fld>
            <a:endParaRPr lang="en-BG"/>
          </a:p>
        </p:txBody>
      </p:sp>
    </p:spTree>
    <p:extLst>
      <p:ext uri="{BB962C8B-B14F-4D97-AF65-F5344CB8AC3E}">
        <p14:creationId xmlns:p14="http://schemas.microsoft.com/office/powerpoint/2010/main" val="518971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6C935-DFC9-3A50-5CE5-32B50F1DB781}"/>
              </a:ext>
            </a:extLst>
          </p:cNvPr>
          <p:cNvSpPr>
            <a:spLocks noGrp="1"/>
          </p:cNvSpPr>
          <p:nvPr>
            <p:ph type="title"/>
          </p:nvPr>
        </p:nvSpPr>
        <p:spPr/>
        <p:txBody>
          <a:bodyPr/>
          <a:lstStyle/>
          <a:p>
            <a:r>
              <a:rPr lang="en-GB"/>
              <a:t>Click to edit Master title style</a:t>
            </a:r>
            <a:endParaRPr lang="en-BG"/>
          </a:p>
        </p:txBody>
      </p:sp>
      <p:sp>
        <p:nvSpPr>
          <p:cNvPr id="3" name="Date Placeholder 2">
            <a:extLst>
              <a:ext uri="{FF2B5EF4-FFF2-40B4-BE49-F238E27FC236}">
                <a16:creationId xmlns:a16="http://schemas.microsoft.com/office/drawing/2014/main" id="{EB861355-96CE-C8D4-20B1-077772A874D5}"/>
              </a:ext>
            </a:extLst>
          </p:cNvPr>
          <p:cNvSpPr>
            <a:spLocks noGrp="1"/>
          </p:cNvSpPr>
          <p:nvPr>
            <p:ph type="dt" sz="half" idx="10"/>
          </p:nvPr>
        </p:nvSpPr>
        <p:spPr/>
        <p:txBody>
          <a:bodyPr/>
          <a:lstStyle/>
          <a:p>
            <a:fld id="{15F44FED-8FED-5646-8292-D6653313A867}" type="datetime1">
              <a:rPr lang="en-US" smtClean="0"/>
              <a:t>12/18/25</a:t>
            </a:fld>
            <a:endParaRPr lang="en-BG"/>
          </a:p>
        </p:txBody>
      </p:sp>
      <p:sp>
        <p:nvSpPr>
          <p:cNvPr id="4" name="Footer Placeholder 3">
            <a:extLst>
              <a:ext uri="{FF2B5EF4-FFF2-40B4-BE49-F238E27FC236}">
                <a16:creationId xmlns:a16="http://schemas.microsoft.com/office/drawing/2014/main" id="{2AEB480C-0373-DA1B-20A9-12B470B5417F}"/>
              </a:ext>
            </a:extLst>
          </p:cNvPr>
          <p:cNvSpPr>
            <a:spLocks noGrp="1"/>
          </p:cNvSpPr>
          <p:nvPr>
            <p:ph type="ftr" sz="quarter" idx="11"/>
          </p:nvPr>
        </p:nvSpPr>
        <p:spPr/>
        <p:txBody>
          <a:bodyPr/>
          <a:lstStyle/>
          <a:p>
            <a:endParaRPr lang="en-BG"/>
          </a:p>
        </p:txBody>
      </p:sp>
      <p:sp>
        <p:nvSpPr>
          <p:cNvPr id="5" name="Slide Number Placeholder 4">
            <a:extLst>
              <a:ext uri="{FF2B5EF4-FFF2-40B4-BE49-F238E27FC236}">
                <a16:creationId xmlns:a16="http://schemas.microsoft.com/office/drawing/2014/main" id="{A4F641C0-A468-2F32-241C-B5C4ECE4C34B}"/>
              </a:ext>
            </a:extLst>
          </p:cNvPr>
          <p:cNvSpPr>
            <a:spLocks noGrp="1"/>
          </p:cNvSpPr>
          <p:nvPr>
            <p:ph type="sldNum" sz="quarter" idx="12"/>
          </p:nvPr>
        </p:nvSpPr>
        <p:spPr/>
        <p:txBody>
          <a:bodyPr/>
          <a:lstStyle/>
          <a:p>
            <a:fld id="{36B5C20D-978D-984F-8A37-81783F56574E}" type="slidenum">
              <a:rPr lang="en-BG" smtClean="0"/>
              <a:t>‹#›</a:t>
            </a:fld>
            <a:endParaRPr lang="en-BG"/>
          </a:p>
        </p:txBody>
      </p:sp>
    </p:spTree>
    <p:extLst>
      <p:ext uri="{BB962C8B-B14F-4D97-AF65-F5344CB8AC3E}">
        <p14:creationId xmlns:p14="http://schemas.microsoft.com/office/powerpoint/2010/main" val="62888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38F282-72B6-1F3C-6952-24BB4FDE8EB3}"/>
              </a:ext>
            </a:extLst>
          </p:cNvPr>
          <p:cNvSpPr/>
          <p:nvPr userDrawn="1"/>
        </p:nvSpPr>
        <p:spPr>
          <a:xfrm>
            <a:off x="0" y="-907"/>
            <a:ext cx="4772025" cy="6858907"/>
          </a:xfrm>
          <a:prstGeom prst="rect">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 name="Title 1">
            <a:extLst>
              <a:ext uri="{FF2B5EF4-FFF2-40B4-BE49-F238E27FC236}">
                <a16:creationId xmlns:a16="http://schemas.microsoft.com/office/drawing/2014/main" id="{081DA908-476E-DE5E-17C6-A9C0173A3D71}"/>
              </a:ext>
            </a:extLst>
          </p:cNvPr>
          <p:cNvSpPr>
            <a:spLocks noGrp="1"/>
          </p:cNvSpPr>
          <p:nvPr>
            <p:ph type="title"/>
          </p:nvPr>
        </p:nvSpPr>
        <p:spPr>
          <a:xfrm>
            <a:off x="581371" y="457200"/>
            <a:ext cx="3932237" cy="1600200"/>
          </a:xfrm>
        </p:spPr>
        <p:txBody>
          <a:bodyPr anchor="t"/>
          <a:lstStyle>
            <a:lvl1pPr>
              <a:defRPr sz="3200">
                <a:solidFill>
                  <a:schemeClr val="bg1"/>
                </a:solidFill>
              </a:defRPr>
            </a:lvl1pPr>
          </a:lstStyle>
          <a:p>
            <a:r>
              <a:rPr lang="en-GB"/>
              <a:t>Click to edit Master title style</a:t>
            </a:r>
            <a:endParaRPr lang="en-BG"/>
          </a:p>
        </p:txBody>
      </p:sp>
      <p:sp>
        <p:nvSpPr>
          <p:cNvPr id="3" name="Picture Placeholder 2">
            <a:extLst>
              <a:ext uri="{FF2B5EF4-FFF2-40B4-BE49-F238E27FC236}">
                <a16:creationId xmlns:a16="http://schemas.microsoft.com/office/drawing/2014/main" id="{2498DD3B-5696-8A38-7D2D-82B6B71429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G"/>
          </a:p>
        </p:txBody>
      </p:sp>
      <p:sp>
        <p:nvSpPr>
          <p:cNvPr id="4" name="Text Placeholder 3">
            <a:extLst>
              <a:ext uri="{FF2B5EF4-FFF2-40B4-BE49-F238E27FC236}">
                <a16:creationId xmlns:a16="http://schemas.microsoft.com/office/drawing/2014/main" id="{EA0EFCF1-1ED8-E464-3149-ED8B478704E9}"/>
              </a:ext>
            </a:extLst>
          </p:cNvPr>
          <p:cNvSpPr>
            <a:spLocks noGrp="1"/>
          </p:cNvSpPr>
          <p:nvPr>
            <p:ph type="body" sz="half" idx="2"/>
          </p:nvPr>
        </p:nvSpPr>
        <p:spPr>
          <a:xfrm>
            <a:off x="581371"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386DF0D-FE02-CBFC-35A3-F439A0150456}"/>
              </a:ext>
            </a:extLst>
          </p:cNvPr>
          <p:cNvSpPr>
            <a:spLocks noGrp="1"/>
          </p:cNvSpPr>
          <p:nvPr>
            <p:ph type="dt" sz="half" idx="10"/>
          </p:nvPr>
        </p:nvSpPr>
        <p:spPr/>
        <p:txBody>
          <a:bodyPr/>
          <a:lstStyle/>
          <a:p>
            <a:fld id="{A93D59AD-5B82-3F47-AB4E-5AB1163684DF}" type="datetime1">
              <a:rPr lang="en-US" smtClean="0"/>
              <a:t>12/18/25</a:t>
            </a:fld>
            <a:endParaRPr lang="en-BG"/>
          </a:p>
        </p:txBody>
      </p:sp>
      <p:sp>
        <p:nvSpPr>
          <p:cNvPr id="6" name="Footer Placeholder 5">
            <a:extLst>
              <a:ext uri="{FF2B5EF4-FFF2-40B4-BE49-F238E27FC236}">
                <a16:creationId xmlns:a16="http://schemas.microsoft.com/office/drawing/2014/main" id="{ED8EF402-7B0D-1F52-2682-37F838D1C0AA}"/>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F587323F-73FB-4C0D-C038-C9FD59744BF0}"/>
              </a:ext>
            </a:extLst>
          </p:cNvPr>
          <p:cNvSpPr>
            <a:spLocks noGrp="1"/>
          </p:cNvSpPr>
          <p:nvPr>
            <p:ph type="sldNum" sz="quarter" idx="12"/>
          </p:nvPr>
        </p:nvSpPr>
        <p:spPr/>
        <p:txBody>
          <a:bodyPr/>
          <a:lstStyle/>
          <a:p>
            <a:fld id="{36B5C20D-978D-984F-8A37-81783F56574E}" type="slidenum">
              <a:rPr lang="en-BG" smtClean="0"/>
              <a:t>‹#›</a:t>
            </a:fld>
            <a:endParaRPr lang="en-BG"/>
          </a:p>
        </p:txBody>
      </p:sp>
    </p:spTree>
    <p:extLst>
      <p:ext uri="{BB962C8B-B14F-4D97-AF65-F5344CB8AC3E}">
        <p14:creationId xmlns:p14="http://schemas.microsoft.com/office/powerpoint/2010/main" val="1608076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6B483-DAA7-3C54-B66F-50937FDFFD94}"/>
              </a:ext>
            </a:extLst>
          </p:cNvPr>
          <p:cNvSpPr>
            <a:spLocks noGrp="1"/>
          </p:cNvSpPr>
          <p:nvPr>
            <p:ph type="title"/>
          </p:nvPr>
        </p:nvSpPr>
        <p:spPr/>
        <p:txBody>
          <a:bodyPr/>
          <a:lstStyle>
            <a:lvl1pPr>
              <a:defRPr>
                <a:solidFill>
                  <a:srgbClr val="1F2C2D"/>
                </a:solidFill>
              </a:defRPr>
            </a:lvl1pPr>
          </a:lstStyle>
          <a:p>
            <a:r>
              <a:rPr lang="en-GB"/>
              <a:t>Click to edit Master title style</a:t>
            </a:r>
            <a:endParaRPr lang="en-BG"/>
          </a:p>
        </p:txBody>
      </p:sp>
      <p:sp>
        <p:nvSpPr>
          <p:cNvPr id="3" name="Content Placeholder 2">
            <a:extLst>
              <a:ext uri="{FF2B5EF4-FFF2-40B4-BE49-F238E27FC236}">
                <a16:creationId xmlns:a16="http://schemas.microsoft.com/office/drawing/2014/main" id="{EA5E63F7-0CEF-8971-0389-6F29713DBBB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Content Placeholder 3">
            <a:extLst>
              <a:ext uri="{FF2B5EF4-FFF2-40B4-BE49-F238E27FC236}">
                <a16:creationId xmlns:a16="http://schemas.microsoft.com/office/drawing/2014/main" id="{2E57ADEA-DB6E-AE63-07E7-E62B72017AB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5" name="Date Placeholder 4">
            <a:extLst>
              <a:ext uri="{FF2B5EF4-FFF2-40B4-BE49-F238E27FC236}">
                <a16:creationId xmlns:a16="http://schemas.microsoft.com/office/drawing/2014/main" id="{74903723-9D77-1D69-D5B5-AB9EAFD3CB71}"/>
              </a:ext>
            </a:extLst>
          </p:cNvPr>
          <p:cNvSpPr>
            <a:spLocks noGrp="1"/>
          </p:cNvSpPr>
          <p:nvPr>
            <p:ph type="dt" sz="half" idx="10"/>
          </p:nvPr>
        </p:nvSpPr>
        <p:spPr/>
        <p:txBody>
          <a:bodyPr/>
          <a:lstStyle/>
          <a:p>
            <a:fld id="{E7F8992D-D0DA-3745-B12B-6F24A5997135}" type="datetime1">
              <a:rPr lang="en-US" smtClean="0"/>
              <a:t>12/18/25</a:t>
            </a:fld>
            <a:endParaRPr lang="en-BG"/>
          </a:p>
        </p:txBody>
      </p:sp>
      <p:sp>
        <p:nvSpPr>
          <p:cNvPr id="6" name="Footer Placeholder 5">
            <a:extLst>
              <a:ext uri="{FF2B5EF4-FFF2-40B4-BE49-F238E27FC236}">
                <a16:creationId xmlns:a16="http://schemas.microsoft.com/office/drawing/2014/main" id="{6B48F642-6F9E-2413-E3FF-E5E634AAA7D6}"/>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612532E6-BCDD-FDAF-B081-148FE0249B9F}"/>
              </a:ext>
            </a:extLst>
          </p:cNvPr>
          <p:cNvSpPr>
            <a:spLocks noGrp="1"/>
          </p:cNvSpPr>
          <p:nvPr>
            <p:ph type="sldNum" sz="quarter" idx="12"/>
          </p:nvPr>
        </p:nvSpPr>
        <p:spPr/>
        <p:txBody>
          <a:bodyPr/>
          <a:lstStyle/>
          <a:p>
            <a:fld id="{36B5C20D-978D-984F-8A37-81783F56574E}" type="slidenum">
              <a:rPr lang="en-BG" smtClean="0"/>
              <a:t>‹#›</a:t>
            </a:fld>
            <a:endParaRPr lang="en-BG"/>
          </a:p>
        </p:txBody>
      </p:sp>
    </p:spTree>
    <p:extLst>
      <p:ext uri="{BB962C8B-B14F-4D97-AF65-F5344CB8AC3E}">
        <p14:creationId xmlns:p14="http://schemas.microsoft.com/office/powerpoint/2010/main" val="2564569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73709C-30B4-AD59-7C31-6A5DEFB4367A}"/>
              </a:ext>
            </a:extLst>
          </p:cNvPr>
          <p:cNvSpPr/>
          <p:nvPr userDrawn="1"/>
        </p:nvSpPr>
        <p:spPr>
          <a:xfrm>
            <a:off x="0" y="-907"/>
            <a:ext cx="6096000" cy="6858907"/>
          </a:xfrm>
          <a:prstGeom prst="rect">
            <a:avLst/>
          </a:prstGeom>
          <a:solidFill>
            <a:srgbClr val="E3B2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pic>
        <p:nvPicPr>
          <p:cNvPr id="3" name="Picture 2">
            <a:extLst>
              <a:ext uri="{FF2B5EF4-FFF2-40B4-BE49-F238E27FC236}">
                <a16:creationId xmlns:a16="http://schemas.microsoft.com/office/drawing/2014/main" id="{530CF518-F404-3068-2627-5AB263278593}"/>
              </a:ext>
            </a:extLst>
          </p:cNvPr>
          <p:cNvPicPr>
            <a:picLocks noChangeAspect="1"/>
          </p:cNvPicPr>
          <p:nvPr userDrawn="1"/>
        </p:nvPicPr>
        <p:blipFill rotWithShape="1">
          <a:blip r:embed="rId2">
            <a:alphaModFix amt="18000"/>
          </a:blip>
          <a:srcRect b="24753"/>
          <a:stretch/>
        </p:blipFill>
        <p:spPr>
          <a:xfrm>
            <a:off x="19246" y="-906"/>
            <a:ext cx="6076754" cy="6858906"/>
          </a:xfrm>
          <a:prstGeom prst="rect">
            <a:avLst/>
          </a:prstGeom>
        </p:spPr>
      </p:pic>
      <p:sp>
        <p:nvSpPr>
          <p:cNvPr id="2" name="Title 1">
            <a:extLst>
              <a:ext uri="{FF2B5EF4-FFF2-40B4-BE49-F238E27FC236}">
                <a16:creationId xmlns:a16="http://schemas.microsoft.com/office/drawing/2014/main" id="{31989843-5CE8-6253-0860-74C50BCE05C9}"/>
              </a:ext>
            </a:extLst>
          </p:cNvPr>
          <p:cNvSpPr>
            <a:spLocks noGrp="1"/>
          </p:cNvSpPr>
          <p:nvPr>
            <p:ph type="title"/>
          </p:nvPr>
        </p:nvSpPr>
        <p:spPr>
          <a:xfrm>
            <a:off x="656297" y="704850"/>
            <a:ext cx="5183189" cy="1325563"/>
          </a:xfrm>
        </p:spPr>
        <p:txBody>
          <a:bodyPr/>
          <a:lstStyle>
            <a:lvl1pPr>
              <a:defRPr>
                <a:solidFill>
                  <a:schemeClr val="bg1"/>
                </a:solidFill>
              </a:defRPr>
            </a:lvl1pPr>
          </a:lstStyle>
          <a:p>
            <a:r>
              <a:rPr lang="en-GB"/>
              <a:t>Click to edit Master title style</a:t>
            </a:r>
            <a:endParaRPr lang="en-BG"/>
          </a:p>
        </p:txBody>
      </p:sp>
      <p:sp>
        <p:nvSpPr>
          <p:cNvPr id="5" name="Text Placeholder 4">
            <a:extLst>
              <a:ext uri="{FF2B5EF4-FFF2-40B4-BE49-F238E27FC236}">
                <a16:creationId xmlns:a16="http://schemas.microsoft.com/office/drawing/2014/main" id="{17B0CD03-8026-13CD-3E4D-6455B5E8B85C}"/>
              </a:ext>
            </a:extLst>
          </p:cNvPr>
          <p:cNvSpPr>
            <a:spLocks noGrp="1"/>
          </p:cNvSpPr>
          <p:nvPr>
            <p:ph type="body" sz="quarter" idx="3"/>
          </p:nvPr>
        </p:nvSpPr>
        <p:spPr>
          <a:xfrm>
            <a:off x="656299" y="2166938"/>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490743C-86C0-2A7E-98AA-B9AF74B714B3}"/>
              </a:ext>
            </a:extLst>
          </p:cNvPr>
          <p:cNvSpPr>
            <a:spLocks noGrp="1"/>
          </p:cNvSpPr>
          <p:nvPr>
            <p:ph sz="quarter" idx="4"/>
          </p:nvPr>
        </p:nvSpPr>
        <p:spPr>
          <a:xfrm>
            <a:off x="6495786" y="974035"/>
            <a:ext cx="5292022" cy="521562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7" name="Date Placeholder 6">
            <a:extLst>
              <a:ext uri="{FF2B5EF4-FFF2-40B4-BE49-F238E27FC236}">
                <a16:creationId xmlns:a16="http://schemas.microsoft.com/office/drawing/2014/main" id="{BCB4CD2B-86D0-6D53-535C-DD688B33E92C}"/>
              </a:ext>
            </a:extLst>
          </p:cNvPr>
          <p:cNvSpPr>
            <a:spLocks noGrp="1"/>
          </p:cNvSpPr>
          <p:nvPr>
            <p:ph type="dt" sz="half" idx="10"/>
          </p:nvPr>
        </p:nvSpPr>
        <p:spPr/>
        <p:txBody>
          <a:bodyPr/>
          <a:lstStyle/>
          <a:p>
            <a:fld id="{1583AEAA-20CC-FF46-ABB3-4374BE5F442F}" type="datetime1">
              <a:rPr lang="en-US" smtClean="0"/>
              <a:t>12/18/25</a:t>
            </a:fld>
            <a:endParaRPr lang="en-BG"/>
          </a:p>
        </p:txBody>
      </p:sp>
      <p:sp>
        <p:nvSpPr>
          <p:cNvPr id="8" name="Footer Placeholder 7">
            <a:extLst>
              <a:ext uri="{FF2B5EF4-FFF2-40B4-BE49-F238E27FC236}">
                <a16:creationId xmlns:a16="http://schemas.microsoft.com/office/drawing/2014/main" id="{54632761-9FA0-5B79-EED9-811914C97981}"/>
              </a:ext>
            </a:extLst>
          </p:cNvPr>
          <p:cNvSpPr>
            <a:spLocks noGrp="1"/>
          </p:cNvSpPr>
          <p:nvPr>
            <p:ph type="ftr" sz="quarter" idx="11"/>
          </p:nvPr>
        </p:nvSpPr>
        <p:spPr/>
        <p:txBody>
          <a:bodyPr/>
          <a:lstStyle/>
          <a:p>
            <a:endParaRPr lang="en-BG"/>
          </a:p>
        </p:txBody>
      </p:sp>
      <p:sp>
        <p:nvSpPr>
          <p:cNvPr id="9" name="Slide Number Placeholder 8">
            <a:extLst>
              <a:ext uri="{FF2B5EF4-FFF2-40B4-BE49-F238E27FC236}">
                <a16:creationId xmlns:a16="http://schemas.microsoft.com/office/drawing/2014/main" id="{39307698-36CC-0936-5FFE-32762AD06A24}"/>
              </a:ext>
            </a:extLst>
          </p:cNvPr>
          <p:cNvSpPr>
            <a:spLocks noGrp="1"/>
          </p:cNvSpPr>
          <p:nvPr>
            <p:ph type="sldNum" sz="quarter" idx="12"/>
          </p:nvPr>
        </p:nvSpPr>
        <p:spPr/>
        <p:txBody>
          <a:bodyPr/>
          <a:lstStyle/>
          <a:p>
            <a:fld id="{36B5C20D-978D-984F-8A37-81783F56574E}" type="slidenum">
              <a:rPr lang="en-BG" smtClean="0"/>
              <a:t>‹#›</a:t>
            </a:fld>
            <a:endParaRPr lang="en-BG"/>
          </a:p>
        </p:txBody>
      </p:sp>
    </p:spTree>
    <p:extLst>
      <p:ext uri="{BB962C8B-B14F-4D97-AF65-F5344CB8AC3E}">
        <p14:creationId xmlns:p14="http://schemas.microsoft.com/office/powerpoint/2010/main" val="410184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4E8F080-D12D-CA57-C7D5-8CD469962F0C}"/>
              </a:ext>
            </a:extLst>
          </p:cNvPr>
          <p:cNvPicPr>
            <a:picLocks noChangeAspect="1"/>
          </p:cNvPicPr>
          <p:nvPr userDrawn="1"/>
        </p:nvPicPr>
        <p:blipFill rotWithShape="1">
          <a:blip r:embed="rId13">
            <a:alphaModFix amt="54000"/>
          </a:blip>
          <a:srcRect t="26134" r="22970"/>
          <a:stretch/>
        </p:blipFill>
        <p:spPr>
          <a:xfrm>
            <a:off x="11182864" y="-12357"/>
            <a:ext cx="1033849" cy="753455"/>
          </a:xfrm>
          <a:prstGeom prst="rect">
            <a:avLst/>
          </a:prstGeom>
        </p:spPr>
      </p:pic>
      <p:pic>
        <p:nvPicPr>
          <p:cNvPr id="13" name="Picture 12">
            <a:extLst>
              <a:ext uri="{FF2B5EF4-FFF2-40B4-BE49-F238E27FC236}">
                <a16:creationId xmlns:a16="http://schemas.microsoft.com/office/drawing/2014/main" id="{2D10093A-9A65-6225-9FD6-9465824843CD}"/>
              </a:ext>
            </a:extLst>
          </p:cNvPr>
          <p:cNvPicPr>
            <a:picLocks noChangeAspect="1"/>
          </p:cNvPicPr>
          <p:nvPr userDrawn="1"/>
        </p:nvPicPr>
        <p:blipFill rotWithShape="1">
          <a:blip r:embed="rId14">
            <a:alphaModFix amt="23000"/>
          </a:blip>
          <a:srcRect b="15645"/>
          <a:stretch/>
        </p:blipFill>
        <p:spPr>
          <a:xfrm>
            <a:off x="9657" y="-12357"/>
            <a:ext cx="12207056" cy="6870357"/>
          </a:xfrm>
          <a:prstGeom prst="rect">
            <a:avLst/>
          </a:prstGeom>
        </p:spPr>
      </p:pic>
      <p:sp>
        <p:nvSpPr>
          <p:cNvPr id="2" name="Title Placeholder 1">
            <a:extLst>
              <a:ext uri="{FF2B5EF4-FFF2-40B4-BE49-F238E27FC236}">
                <a16:creationId xmlns:a16="http://schemas.microsoft.com/office/drawing/2014/main" id="{458623AC-BDCE-85A5-E683-35B81D66BBF6}"/>
              </a:ext>
            </a:extLst>
          </p:cNvPr>
          <p:cNvSpPr>
            <a:spLocks noGrp="1"/>
          </p:cNvSpPr>
          <p:nvPr>
            <p:ph type="title"/>
          </p:nvPr>
        </p:nvSpPr>
        <p:spPr>
          <a:xfrm>
            <a:off x="559631" y="365125"/>
            <a:ext cx="10515600" cy="1325563"/>
          </a:xfrm>
          <a:prstGeom prst="rect">
            <a:avLst/>
          </a:prstGeom>
        </p:spPr>
        <p:txBody>
          <a:bodyPr vert="horz" lIns="91440" tIns="45720" rIns="91440" bIns="45720" rtlCol="0" anchor="ctr">
            <a:normAutofit/>
          </a:bodyPr>
          <a:lstStyle/>
          <a:p>
            <a:r>
              <a:rPr lang="en-GB"/>
              <a:t>Click to edit Master title style</a:t>
            </a:r>
            <a:endParaRPr lang="en-BG"/>
          </a:p>
        </p:txBody>
      </p:sp>
      <p:sp>
        <p:nvSpPr>
          <p:cNvPr id="3" name="Text Placeholder 2">
            <a:extLst>
              <a:ext uri="{FF2B5EF4-FFF2-40B4-BE49-F238E27FC236}">
                <a16:creationId xmlns:a16="http://schemas.microsoft.com/office/drawing/2014/main" id="{1ABBCD4F-BD87-1D78-EED8-E106E1FFEA15}"/>
              </a:ext>
            </a:extLst>
          </p:cNvPr>
          <p:cNvSpPr>
            <a:spLocks noGrp="1"/>
          </p:cNvSpPr>
          <p:nvPr>
            <p:ph type="body" idx="1"/>
          </p:nvPr>
        </p:nvSpPr>
        <p:spPr>
          <a:xfrm>
            <a:off x="559631"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8F379398-E6A5-C58B-33A5-F18DB03930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0F7B2C-AFE2-764C-A574-5805038E9076}" type="datetime1">
              <a:rPr lang="en-US" smtClean="0"/>
              <a:t>12/18/25</a:t>
            </a:fld>
            <a:endParaRPr lang="en-BG"/>
          </a:p>
        </p:txBody>
      </p:sp>
      <p:sp>
        <p:nvSpPr>
          <p:cNvPr id="5" name="Footer Placeholder 4">
            <a:extLst>
              <a:ext uri="{FF2B5EF4-FFF2-40B4-BE49-F238E27FC236}">
                <a16:creationId xmlns:a16="http://schemas.microsoft.com/office/drawing/2014/main" id="{356E52A0-4D0C-9544-7192-529A50080898}"/>
              </a:ext>
            </a:extLst>
          </p:cNvPr>
          <p:cNvSpPr>
            <a:spLocks noGrp="1"/>
          </p:cNvSpPr>
          <p:nvPr>
            <p:ph type="ftr" sz="quarter" idx="3"/>
          </p:nvPr>
        </p:nvSpPr>
        <p:spPr>
          <a:xfrm>
            <a:off x="3681825" y="6356350"/>
            <a:ext cx="708433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G"/>
          </a:p>
        </p:txBody>
      </p:sp>
      <p:sp>
        <p:nvSpPr>
          <p:cNvPr id="6" name="Slide Number Placeholder 5">
            <a:extLst>
              <a:ext uri="{FF2B5EF4-FFF2-40B4-BE49-F238E27FC236}">
                <a16:creationId xmlns:a16="http://schemas.microsoft.com/office/drawing/2014/main" id="{FB97BFAF-A01F-A623-7161-FCCA7FF639C8}"/>
              </a:ext>
            </a:extLst>
          </p:cNvPr>
          <p:cNvSpPr>
            <a:spLocks noGrp="1"/>
          </p:cNvSpPr>
          <p:nvPr>
            <p:ph type="sldNum" sz="quarter" idx="4"/>
          </p:nvPr>
        </p:nvSpPr>
        <p:spPr>
          <a:xfrm>
            <a:off x="9439143" y="-907"/>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B5C20D-978D-984F-8A37-81783F56574E}" type="slidenum">
              <a:rPr lang="en-BG" smtClean="0"/>
              <a:t>‹#›</a:t>
            </a:fld>
            <a:endParaRPr lang="en-BG"/>
          </a:p>
        </p:txBody>
      </p:sp>
      <p:pic>
        <p:nvPicPr>
          <p:cNvPr id="8" name="Picture 7">
            <a:extLst>
              <a:ext uri="{FF2B5EF4-FFF2-40B4-BE49-F238E27FC236}">
                <a16:creationId xmlns:a16="http://schemas.microsoft.com/office/drawing/2014/main" id="{923A5347-0012-343E-FF1A-E81C1EF3397D}"/>
              </a:ext>
            </a:extLst>
          </p:cNvPr>
          <p:cNvPicPr>
            <a:picLocks noChangeAspect="1"/>
          </p:cNvPicPr>
          <p:nvPr userDrawn="1"/>
        </p:nvPicPr>
        <p:blipFill>
          <a:blip r:embed="rId15"/>
          <a:stretch>
            <a:fillRect/>
          </a:stretch>
        </p:blipFill>
        <p:spPr>
          <a:xfrm>
            <a:off x="10766161" y="6356350"/>
            <a:ext cx="1291389" cy="454643"/>
          </a:xfrm>
          <a:prstGeom prst="rect">
            <a:avLst/>
          </a:prstGeom>
        </p:spPr>
      </p:pic>
      <p:pic>
        <p:nvPicPr>
          <p:cNvPr id="11" name="Picture 10">
            <a:extLst>
              <a:ext uri="{FF2B5EF4-FFF2-40B4-BE49-F238E27FC236}">
                <a16:creationId xmlns:a16="http://schemas.microsoft.com/office/drawing/2014/main" id="{CF1D2429-2744-3DED-A9F1-59F3A14E0C06}"/>
              </a:ext>
            </a:extLst>
          </p:cNvPr>
          <p:cNvPicPr>
            <a:picLocks noChangeAspect="1"/>
          </p:cNvPicPr>
          <p:nvPr userDrawn="1"/>
        </p:nvPicPr>
        <p:blipFill rotWithShape="1">
          <a:blip r:embed="rId16">
            <a:alphaModFix amt="55000"/>
          </a:blip>
          <a:srcRect l="27531" b="27647"/>
          <a:stretch/>
        </p:blipFill>
        <p:spPr>
          <a:xfrm>
            <a:off x="0" y="6093553"/>
            <a:ext cx="926757" cy="778961"/>
          </a:xfrm>
          <a:prstGeom prst="rect">
            <a:avLst/>
          </a:prstGeom>
        </p:spPr>
      </p:pic>
    </p:spTree>
    <p:extLst>
      <p:ext uri="{BB962C8B-B14F-4D97-AF65-F5344CB8AC3E}">
        <p14:creationId xmlns:p14="http://schemas.microsoft.com/office/powerpoint/2010/main" val="1132118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61" r:id="rId5"/>
    <p:sldLayoutId id="2147483654" r:id="rId6"/>
    <p:sldLayoutId id="2147483657" r:id="rId7"/>
    <p:sldLayoutId id="2147483652" r:id="rId8"/>
    <p:sldLayoutId id="2147483653" r:id="rId9"/>
    <p:sldLayoutId id="2147483655" r:id="rId10"/>
    <p:sldLayoutId id="2147483656" r:id="rId11"/>
  </p:sldLayoutIdLst>
  <p:hf hdr="0" ftr="0" dt="0"/>
  <p:txStyles>
    <p:titleStyle>
      <a:lvl1pPr algn="l" defTabSz="914400" rtl="0" eaLnBrk="1" latinLnBrk="0" hangingPunct="1">
        <a:lnSpc>
          <a:spcPct val="90000"/>
        </a:lnSpc>
        <a:spcBef>
          <a:spcPct val="0"/>
        </a:spcBef>
        <a:buNone/>
        <a:defRPr sz="3600" kern="1200">
          <a:solidFill>
            <a:srgbClr val="1F2C2D"/>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1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11.xml"/><Relationship Id="rId5" Type="http://schemas.openxmlformats.org/officeDocument/2006/relationships/image" Target="../media/image49.sv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3" Type="http://schemas.openxmlformats.org/officeDocument/2006/relationships/image" Target="../media/image52.svg"/><Relationship Id="rId7" Type="http://schemas.openxmlformats.org/officeDocument/2006/relationships/image" Target="../media/image56.svg"/><Relationship Id="rId12" Type="http://schemas.openxmlformats.org/officeDocument/2006/relationships/image" Target="../media/image61.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54.sv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svg"/><Relationship Id="rId14" Type="http://schemas.openxmlformats.org/officeDocument/2006/relationships/image" Target="../media/image63.png"/></Relationships>
</file>

<file path=ppt/slides/_rels/slide1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2.svg"/><Relationship Id="rId7" Type="http://schemas.openxmlformats.org/officeDocument/2006/relationships/image" Target="../media/image65.svg"/><Relationship Id="rId12" Type="http://schemas.openxmlformats.org/officeDocument/2006/relationships/image" Target="../media/image70.sv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54.svg"/><Relationship Id="rId10" Type="http://schemas.openxmlformats.org/officeDocument/2006/relationships/image" Target="../media/image68.svg"/><Relationship Id="rId4" Type="http://schemas.openxmlformats.org/officeDocument/2006/relationships/image" Target="../media/image53.png"/><Relationship Id="rId9" Type="http://schemas.openxmlformats.org/officeDocument/2006/relationships/image" Target="../media/image67.png"/></Relationships>
</file>

<file path=ppt/slides/_rels/slide16.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svg"/><Relationship Id="rId3" Type="http://schemas.openxmlformats.org/officeDocument/2006/relationships/image" Target="../media/image51.png"/><Relationship Id="rId7" Type="http://schemas.openxmlformats.org/officeDocument/2006/relationships/image" Target="../media/image71.png"/><Relationship Id="rId12" Type="http://schemas.openxmlformats.org/officeDocument/2006/relationships/image" Target="../media/image7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4.svg"/><Relationship Id="rId11" Type="http://schemas.openxmlformats.org/officeDocument/2006/relationships/image" Target="../media/image75.svg"/><Relationship Id="rId5" Type="http://schemas.openxmlformats.org/officeDocument/2006/relationships/image" Target="../media/image53.png"/><Relationship Id="rId15" Type="http://schemas.openxmlformats.org/officeDocument/2006/relationships/image" Target="../media/image79.svg"/><Relationship Id="rId10" Type="http://schemas.openxmlformats.org/officeDocument/2006/relationships/image" Target="../media/image74.png"/><Relationship Id="rId4" Type="http://schemas.openxmlformats.org/officeDocument/2006/relationships/image" Target="../media/image52.svg"/><Relationship Id="rId9" Type="http://schemas.openxmlformats.org/officeDocument/2006/relationships/image" Target="../media/image73.svg"/><Relationship Id="rId14" Type="http://schemas.openxmlformats.org/officeDocument/2006/relationships/image" Target="../media/image78.png"/></Relationships>
</file>

<file path=ppt/slides/_rels/slide17.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svg"/><Relationship Id="rId18" Type="http://schemas.openxmlformats.org/officeDocument/2006/relationships/image" Target="../media/image93.png"/><Relationship Id="rId3" Type="http://schemas.openxmlformats.org/officeDocument/2006/relationships/image" Target="../media/image51.png"/><Relationship Id="rId7" Type="http://schemas.openxmlformats.org/officeDocument/2006/relationships/image" Target="../media/image82.svg"/><Relationship Id="rId12" Type="http://schemas.openxmlformats.org/officeDocument/2006/relationships/image" Target="../media/image87.png"/><Relationship Id="rId17" Type="http://schemas.openxmlformats.org/officeDocument/2006/relationships/image" Target="../media/image92.svg"/><Relationship Id="rId2" Type="http://schemas.openxmlformats.org/officeDocument/2006/relationships/notesSlide" Target="../notesSlides/notesSlide4.xml"/><Relationship Id="rId16"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81.svg"/><Relationship Id="rId11" Type="http://schemas.openxmlformats.org/officeDocument/2006/relationships/image" Target="../media/image86.svg"/><Relationship Id="rId5" Type="http://schemas.openxmlformats.org/officeDocument/2006/relationships/image" Target="../media/image80.png"/><Relationship Id="rId15" Type="http://schemas.openxmlformats.org/officeDocument/2006/relationships/image" Target="../media/image90.svg"/><Relationship Id="rId10" Type="http://schemas.openxmlformats.org/officeDocument/2006/relationships/image" Target="../media/image85.png"/><Relationship Id="rId4" Type="http://schemas.openxmlformats.org/officeDocument/2006/relationships/image" Target="../media/image52.svg"/><Relationship Id="rId9" Type="http://schemas.openxmlformats.org/officeDocument/2006/relationships/image" Target="../media/image84.svg"/><Relationship Id="rId14" Type="http://schemas.openxmlformats.org/officeDocument/2006/relationships/image" Target="../media/image89.png"/></Relationships>
</file>

<file path=ppt/slides/_rels/slide18.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svg"/><Relationship Id="rId3" Type="http://schemas.openxmlformats.org/officeDocument/2006/relationships/image" Target="../media/image51.png"/><Relationship Id="rId7" Type="http://schemas.openxmlformats.org/officeDocument/2006/relationships/image" Target="../media/image96.png"/><Relationship Id="rId12" Type="http://schemas.openxmlformats.org/officeDocument/2006/relationships/image" Target="../media/image10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5.svg"/><Relationship Id="rId11" Type="http://schemas.openxmlformats.org/officeDocument/2006/relationships/image" Target="../media/image100.svg"/><Relationship Id="rId5" Type="http://schemas.openxmlformats.org/officeDocument/2006/relationships/image" Target="../media/image94.png"/><Relationship Id="rId15" Type="http://schemas.openxmlformats.org/officeDocument/2006/relationships/image" Target="../media/image104.svg"/><Relationship Id="rId10" Type="http://schemas.openxmlformats.org/officeDocument/2006/relationships/image" Target="../media/image99.png"/><Relationship Id="rId4" Type="http://schemas.openxmlformats.org/officeDocument/2006/relationships/image" Target="../media/image52.svg"/><Relationship Id="rId9" Type="http://schemas.openxmlformats.org/officeDocument/2006/relationships/image" Target="../media/image98.svg"/><Relationship Id="rId14" Type="http://schemas.openxmlformats.org/officeDocument/2006/relationships/image" Target="../media/image103.png"/></Relationships>
</file>

<file path=ppt/slides/_rels/slide19.xml.rels><?xml version="1.0" encoding="UTF-8" standalone="yes"?>
<Relationships xmlns="http://schemas.openxmlformats.org/package/2006/relationships"><Relationship Id="rId8" Type="http://schemas.openxmlformats.org/officeDocument/2006/relationships/image" Target="../media/image106.svg"/><Relationship Id="rId13" Type="http://schemas.openxmlformats.org/officeDocument/2006/relationships/image" Target="../media/image111.svg"/><Relationship Id="rId3" Type="http://schemas.openxmlformats.org/officeDocument/2006/relationships/image" Target="../media/image51.png"/><Relationship Id="rId7" Type="http://schemas.openxmlformats.org/officeDocument/2006/relationships/image" Target="../media/image105.png"/><Relationship Id="rId12" Type="http://schemas.openxmlformats.org/officeDocument/2006/relationships/image" Target="../media/image1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5.svg"/><Relationship Id="rId11" Type="http://schemas.openxmlformats.org/officeDocument/2006/relationships/image" Target="../media/image109.svg"/><Relationship Id="rId5" Type="http://schemas.openxmlformats.org/officeDocument/2006/relationships/image" Target="../media/image94.png"/><Relationship Id="rId15" Type="http://schemas.openxmlformats.org/officeDocument/2006/relationships/image" Target="../media/image113.svg"/><Relationship Id="rId10" Type="http://schemas.openxmlformats.org/officeDocument/2006/relationships/image" Target="../media/image108.png"/><Relationship Id="rId4" Type="http://schemas.openxmlformats.org/officeDocument/2006/relationships/image" Target="../media/image52.svg"/><Relationship Id="rId9" Type="http://schemas.openxmlformats.org/officeDocument/2006/relationships/image" Target="../media/image107.png"/><Relationship Id="rId14" Type="http://schemas.openxmlformats.org/officeDocument/2006/relationships/image" Target="../media/image1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115.svg"/><Relationship Id="rId13" Type="http://schemas.openxmlformats.org/officeDocument/2006/relationships/image" Target="../media/image120.png"/><Relationship Id="rId3" Type="http://schemas.openxmlformats.org/officeDocument/2006/relationships/image" Target="../media/image51.png"/><Relationship Id="rId7" Type="http://schemas.openxmlformats.org/officeDocument/2006/relationships/image" Target="../media/image114.png"/><Relationship Id="rId12" Type="http://schemas.openxmlformats.org/officeDocument/2006/relationships/image" Target="../media/image119.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5.svg"/><Relationship Id="rId11" Type="http://schemas.openxmlformats.org/officeDocument/2006/relationships/image" Target="../media/image118.png"/><Relationship Id="rId5" Type="http://schemas.openxmlformats.org/officeDocument/2006/relationships/image" Target="../media/image94.png"/><Relationship Id="rId15" Type="http://schemas.openxmlformats.org/officeDocument/2006/relationships/image" Target="../media/image122.png"/><Relationship Id="rId10" Type="http://schemas.openxmlformats.org/officeDocument/2006/relationships/image" Target="../media/image117.svg"/><Relationship Id="rId4" Type="http://schemas.openxmlformats.org/officeDocument/2006/relationships/image" Target="../media/image52.svg"/><Relationship Id="rId9" Type="http://schemas.openxmlformats.org/officeDocument/2006/relationships/image" Target="../media/image116.png"/><Relationship Id="rId14" Type="http://schemas.openxmlformats.org/officeDocument/2006/relationships/image" Target="../media/image121.svg"/></Relationships>
</file>

<file path=ppt/slides/_rels/slide21.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51.png"/><Relationship Id="rId7" Type="http://schemas.openxmlformats.org/officeDocument/2006/relationships/image" Target="../media/image12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4.svg"/><Relationship Id="rId5" Type="http://schemas.openxmlformats.org/officeDocument/2006/relationships/image" Target="../media/image123.png"/><Relationship Id="rId10" Type="http://schemas.openxmlformats.org/officeDocument/2006/relationships/image" Target="../media/image128.svg"/><Relationship Id="rId4" Type="http://schemas.openxmlformats.org/officeDocument/2006/relationships/image" Target="../media/image52.svg"/><Relationship Id="rId9" Type="http://schemas.openxmlformats.org/officeDocument/2006/relationships/image" Target="../media/image127.png"/></Relationships>
</file>

<file path=ppt/slides/_rels/slide22.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1.emf"/><Relationship Id="rId2" Type="http://schemas.openxmlformats.org/officeDocument/2006/relationships/image" Target="../media/image130.emf"/><Relationship Id="rId1" Type="http://schemas.openxmlformats.org/officeDocument/2006/relationships/slideLayout" Target="../slideLayouts/slideLayout5.xml"/><Relationship Id="rId4" Type="http://schemas.openxmlformats.org/officeDocument/2006/relationships/image" Target="../media/image132.emf"/></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5.gif"/><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1.xml"/><Relationship Id="rId16"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1.xml"/><Relationship Id="rId5" Type="http://schemas.openxmlformats.org/officeDocument/2006/relationships/image" Target="../media/image36.sv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1.xml"/><Relationship Id="rId5" Type="http://schemas.openxmlformats.org/officeDocument/2006/relationships/image" Target="../media/image40.sv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6224-5179-006D-7296-C652E02D4410}"/>
              </a:ext>
            </a:extLst>
          </p:cNvPr>
          <p:cNvSpPr>
            <a:spLocks noGrp="1"/>
          </p:cNvSpPr>
          <p:nvPr>
            <p:ph type="ctrTitle"/>
          </p:nvPr>
        </p:nvSpPr>
        <p:spPr>
          <a:xfrm>
            <a:off x="551329" y="2562329"/>
            <a:ext cx="7939528" cy="1605023"/>
          </a:xfrm>
        </p:spPr>
        <p:txBody>
          <a:bodyPr>
            <a:normAutofit fontScale="90000"/>
          </a:bodyPr>
          <a:lstStyle/>
          <a:p>
            <a:r>
              <a:rPr lang="en-US" dirty="0"/>
              <a:t>Introducing WildPosh</a:t>
            </a:r>
            <a:endParaRPr lang="en-BG" dirty="0"/>
          </a:p>
        </p:txBody>
      </p:sp>
      <p:sp>
        <p:nvSpPr>
          <p:cNvPr id="3" name="Subtitle 2">
            <a:extLst>
              <a:ext uri="{FF2B5EF4-FFF2-40B4-BE49-F238E27FC236}">
                <a16:creationId xmlns:a16="http://schemas.microsoft.com/office/drawing/2014/main" id="{A8B60DD6-0634-E782-C565-73F3C2DAFBDD}"/>
              </a:ext>
            </a:extLst>
          </p:cNvPr>
          <p:cNvSpPr>
            <a:spLocks noGrp="1"/>
          </p:cNvSpPr>
          <p:nvPr>
            <p:ph type="subTitle" idx="1"/>
          </p:nvPr>
        </p:nvSpPr>
        <p:spPr>
          <a:xfrm>
            <a:off x="551329" y="3516086"/>
            <a:ext cx="7939528" cy="1271030"/>
          </a:xfrm>
        </p:spPr>
        <p:txBody>
          <a:bodyPr/>
          <a:lstStyle/>
          <a:p>
            <a:r>
              <a:rPr lang="en-US" dirty="0"/>
              <a:t>Pan-European assessment, monitoring, and mitigation of chemical stressors on the health of wild pollinators</a:t>
            </a:r>
          </a:p>
        </p:txBody>
      </p:sp>
    </p:spTree>
    <p:extLst>
      <p:ext uri="{BB962C8B-B14F-4D97-AF65-F5344CB8AC3E}">
        <p14:creationId xmlns:p14="http://schemas.microsoft.com/office/powerpoint/2010/main" val="4068284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4820AA-3AF2-4190-16C7-13833ECE745E}"/>
              </a:ext>
            </a:extLst>
          </p:cNvPr>
          <p:cNvSpPr>
            <a:spLocks noGrp="1"/>
          </p:cNvSpPr>
          <p:nvPr>
            <p:ph type="title"/>
          </p:nvPr>
        </p:nvSpPr>
        <p:spPr>
          <a:xfrm>
            <a:off x="-10391502" y="1245820"/>
            <a:ext cx="3932237" cy="757053"/>
          </a:xfrm>
        </p:spPr>
        <p:txBody>
          <a:bodyPr>
            <a:normAutofit/>
          </a:bodyPr>
          <a:lstStyle/>
          <a:p>
            <a:pPr algn="ctr"/>
            <a:r>
              <a:rPr lang="en-GB" sz="3600" dirty="0"/>
              <a:t>Objective</a:t>
            </a:r>
          </a:p>
        </p:txBody>
      </p:sp>
      <p:sp>
        <p:nvSpPr>
          <p:cNvPr id="12" name="Text Placeholder 11">
            <a:extLst>
              <a:ext uri="{FF2B5EF4-FFF2-40B4-BE49-F238E27FC236}">
                <a16:creationId xmlns:a16="http://schemas.microsoft.com/office/drawing/2014/main" id="{C86091B4-3C52-DE03-7E1A-9C2134AB393F}"/>
              </a:ext>
            </a:extLst>
          </p:cNvPr>
          <p:cNvSpPr>
            <a:spLocks noGrp="1"/>
          </p:cNvSpPr>
          <p:nvPr>
            <p:ph type="body" sz="half" idx="2"/>
          </p:nvPr>
        </p:nvSpPr>
        <p:spPr>
          <a:xfrm>
            <a:off x="-9905542" y="4849189"/>
            <a:ext cx="2960316" cy="2095604"/>
          </a:xfrm>
        </p:spPr>
        <p:txBody>
          <a:bodyPr>
            <a:normAutofit/>
          </a:bodyPr>
          <a:lstStyle/>
          <a:p>
            <a:pPr>
              <a:lnSpc>
                <a:spcPct val="100000"/>
              </a:lnSpc>
            </a:pPr>
            <a:endParaRPr lang="en-US" sz="2000" dirty="0"/>
          </a:p>
        </p:txBody>
      </p:sp>
      <p:sp>
        <p:nvSpPr>
          <p:cNvPr id="4" name="Slide Number Placeholder 3">
            <a:extLst>
              <a:ext uri="{FF2B5EF4-FFF2-40B4-BE49-F238E27FC236}">
                <a16:creationId xmlns:a16="http://schemas.microsoft.com/office/drawing/2014/main" id="{ADAA2A26-0E7F-57FD-3594-ADBC53C8643C}"/>
              </a:ext>
            </a:extLst>
          </p:cNvPr>
          <p:cNvSpPr>
            <a:spLocks noGrp="1"/>
          </p:cNvSpPr>
          <p:nvPr>
            <p:ph type="sldNum" sz="quarter" idx="12"/>
          </p:nvPr>
        </p:nvSpPr>
        <p:spPr/>
        <p:txBody>
          <a:bodyPr/>
          <a:lstStyle/>
          <a:p>
            <a:fld id="{36B5C20D-978D-984F-8A37-81783F56574E}" type="slidenum">
              <a:rPr lang="en-BG" smtClean="0"/>
              <a:t>10</a:t>
            </a:fld>
            <a:endParaRPr lang="en-BG"/>
          </a:p>
        </p:txBody>
      </p:sp>
      <p:pic>
        <p:nvPicPr>
          <p:cNvPr id="8" name="Picture 7">
            <a:extLst>
              <a:ext uri="{FF2B5EF4-FFF2-40B4-BE49-F238E27FC236}">
                <a16:creationId xmlns:a16="http://schemas.microsoft.com/office/drawing/2014/main" id="{4EAC7BC0-8683-00A0-CFC6-FAC4AB26B573}"/>
              </a:ext>
            </a:extLst>
          </p:cNvPr>
          <p:cNvPicPr>
            <a:picLocks noChangeAspect="1"/>
          </p:cNvPicPr>
          <p:nvPr/>
        </p:nvPicPr>
        <p:blipFill>
          <a:blip r:embed="rId2"/>
          <a:stretch>
            <a:fillRect/>
          </a:stretch>
        </p:blipFill>
        <p:spPr>
          <a:xfrm>
            <a:off x="-9647163" y="2254646"/>
            <a:ext cx="2348708" cy="2348708"/>
          </a:xfrm>
          <a:prstGeom prst="rect">
            <a:avLst/>
          </a:prstGeom>
        </p:spPr>
      </p:pic>
      <p:sp>
        <p:nvSpPr>
          <p:cNvPr id="15" name="Text Placeholder 11">
            <a:extLst>
              <a:ext uri="{FF2B5EF4-FFF2-40B4-BE49-F238E27FC236}">
                <a16:creationId xmlns:a16="http://schemas.microsoft.com/office/drawing/2014/main" id="{AED14BEB-EF68-7AF0-5EBD-32ACDF1D378F}"/>
              </a:ext>
            </a:extLst>
          </p:cNvPr>
          <p:cNvSpPr txBox="1">
            <a:spLocks/>
          </p:cNvSpPr>
          <p:nvPr/>
        </p:nvSpPr>
        <p:spPr>
          <a:xfrm>
            <a:off x="2172584" y="2678010"/>
            <a:ext cx="3204021"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2000" dirty="0"/>
              <a:t>Propose new tools for risk assessment on wild pollinators</a:t>
            </a:r>
          </a:p>
        </p:txBody>
      </p:sp>
      <p:sp>
        <p:nvSpPr>
          <p:cNvPr id="16" name="Text Placeholder 11">
            <a:extLst>
              <a:ext uri="{FF2B5EF4-FFF2-40B4-BE49-F238E27FC236}">
                <a16:creationId xmlns:a16="http://schemas.microsoft.com/office/drawing/2014/main" id="{22CE2534-FB14-4EA3-6956-5267F2B239B2}"/>
              </a:ext>
            </a:extLst>
          </p:cNvPr>
          <p:cNvSpPr txBox="1">
            <a:spLocks/>
          </p:cNvSpPr>
          <p:nvPr/>
        </p:nvSpPr>
        <p:spPr>
          <a:xfrm>
            <a:off x="7011325" y="2678010"/>
            <a:ext cx="4486428"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lnSpc>
                <a:spcPct val="100000"/>
              </a:lnSpc>
              <a:buNone/>
            </a:pPr>
            <a:r>
              <a:rPr lang="en-US" sz="2000" dirty="0"/>
              <a:t>Propose integrated systems-based risk assessment tools for wild pollinators</a:t>
            </a:r>
          </a:p>
        </p:txBody>
      </p:sp>
      <p:pic>
        <p:nvPicPr>
          <p:cNvPr id="17" name="Picture 14">
            <a:extLst>
              <a:ext uri="{FF2B5EF4-FFF2-40B4-BE49-F238E27FC236}">
                <a16:creationId xmlns:a16="http://schemas.microsoft.com/office/drawing/2014/main" id="{DF0C72E1-7B82-594D-4790-67390330037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559679" y="2501884"/>
            <a:ext cx="1478335" cy="1478335"/>
          </a:xfrm>
          <a:prstGeom prst="rect">
            <a:avLst/>
          </a:prstGeom>
        </p:spPr>
      </p:pic>
      <p:pic>
        <p:nvPicPr>
          <p:cNvPr id="18" name="Picture 15">
            <a:extLst>
              <a:ext uri="{FF2B5EF4-FFF2-40B4-BE49-F238E27FC236}">
                <a16:creationId xmlns:a16="http://schemas.microsoft.com/office/drawing/2014/main" id="{33A6C53C-FED5-9032-4B62-3A693CB4491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94247" y="2527437"/>
            <a:ext cx="1478336" cy="1478336"/>
          </a:xfrm>
          <a:prstGeom prst="rect">
            <a:avLst/>
          </a:prstGeom>
        </p:spPr>
      </p:pic>
      <p:sp>
        <p:nvSpPr>
          <p:cNvPr id="19" name="Title 10">
            <a:extLst>
              <a:ext uri="{FF2B5EF4-FFF2-40B4-BE49-F238E27FC236}">
                <a16:creationId xmlns:a16="http://schemas.microsoft.com/office/drawing/2014/main" id="{0D2A4E52-3821-D629-3E5F-441561EA5ADF}"/>
              </a:ext>
            </a:extLst>
          </p:cNvPr>
          <p:cNvSpPr txBox="1">
            <a:spLocks/>
          </p:cNvSpPr>
          <p:nvPr/>
        </p:nvSpPr>
        <p:spPr>
          <a:xfrm>
            <a:off x="841674"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a:t>OBJECTIVE</a:t>
            </a:r>
            <a:endParaRPr lang="en-GB" sz="3600" dirty="0"/>
          </a:p>
        </p:txBody>
      </p:sp>
      <p:sp>
        <p:nvSpPr>
          <p:cNvPr id="20" name="Title 10">
            <a:extLst>
              <a:ext uri="{FF2B5EF4-FFF2-40B4-BE49-F238E27FC236}">
                <a16:creationId xmlns:a16="http://schemas.microsoft.com/office/drawing/2014/main" id="{9D8366A1-6467-3193-D7EF-88911BC2CE79}"/>
              </a:ext>
            </a:extLst>
          </p:cNvPr>
          <p:cNvSpPr txBox="1">
            <a:spLocks/>
          </p:cNvSpPr>
          <p:nvPr/>
        </p:nvSpPr>
        <p:spPr>
          <a:xfrm>
            <a:off x="5561158"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dirty="0"/>
              <a:t>ACTION</a:t>
            </a:r>
          </a:p>
        </p:txBody>
      </p:sp>
    </p:spTree>
    <p:extLst>
      <p:ext uri="{BB962C8B-B14F-4D97-AF65-F5344CB8AC3E}">
        <p14:creationId xmlns:p14="http://schemas.microsoft.com/office/powerpoint/2010/main" val="2509166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AA2A26-0E7F-57FD-3594-ADBC53C8643C}"/>
              </a:ext>
            </a:extLst>
          </p:cNvPr>
          <p:cNvSpPr>
            <a:spLocks noGrp="1"/>
          </p:cNvSpPr>
          <p:nvPr>
            <p:ph type="sldNum" sz="quarter" idx="12"/>
          </p:nvPr>
        </p:nvSpPr>
        <p:spPr/>
        <p:txBody>
          <a:bodyPr/>
          <a:lstStyle/>
          <a:p>
            <a:fld id="{36B5C20D-978D-984F-8A37-81783F56574E}" type="slidenum">
              <a:rPr lang="en-BG" smtClean="0"/>
              <a:t>11</a:t>
            </a:fld>
            <a:endParaRPr lang="en-BG"/>
          </a:p>
        </p:txBody>
      </p:sp>
      <p:sp>
        <p:nvSpPr>
          <p:cNvPr id="15" name="Text Placeholder 11">
            <a:extLst>
              <a:ext uri="{FF2B5EF4-FFF2-40B4-BE49-F238E27FC236}">
                <a16:creationId xmlns:a16="http://schemas.microsoft.com/office/drawing/2014/main" id="{DFE95111-801F-9ADE-7530-42013DE4461C}"/>
              </a:ext>
            </a:extLst>
          </p:cNvPr>
          <p:cNvSpPr txBox="1">
            <a:spLocks/>
          </p:cNvSpPr>
          <p:nvPr/>
        </p:nvSpPr>
        <p:spPr>
          <a:xfrm>
            <a:off x="2172584" y="2624223"/>
            <a:ext cx="1451645"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2000" dirty="0"/>
              <a:t>Drive policy and practice</a:t>
            </a:r>
          </a:p>
        </p:txBody>
      </p:sp>
      <p:sp>
        <p:nvSpPr>
          <p:cNvPr id="16" name="Text Placeholder 11">
            <a:extLst>
              <a:ext uri="{FF2B5EF4-FFF2-40B4-BE49-F238E27FC236}">
                <a16:creationId xmlns:a16="http://schemas.microsoft.com/office/drawing/2014/main" id="{FD751FB5-D8D1-A175-B688-73F5A7442AB1}"/>
              </a:ext>
            </a:extLst>
          </p:cNvPr>
          <p:cNvSpPr txBox="1">
            <a:spLocks/>
          </p:cNvSpPr>
          <p:nvPr/>
        </p:nvSpPr>
        <p:spPr>
          <a:xfrm>
            <a:off x="7011325" y="2624223"/>
            <a:ext cx="4486428"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lnSpc>
                <a:spcPct val="100000"/>
              </a:lnSpc>
              <a:buNone/>
            </a:pPr>
            <a:r>
              <a:rPr lang="en-US" sz="2000" dirty="0"/>
              <a:t>Use innovation to meet the need for monitoring tools, novel screening protocols, and practice- and policy-relevant research outputs to local, national, European, and global stakeholders</a:t>
            </a:r>
          </a:p>
        </p:txBody>
      </p:sp>
      <p:pic>
        <p:nvPicPr>
          <p:cNvPr id="17" name="Picture 14">
            <a:extLst>
              <a:ext uri="{FF2B5EF4-FFF2-40B4-BE49-F238E27FC236}">
                <a16:creationId xmlns:a16="http://schemas.microsoft.com/office/drawing/2014/main" id="{02966719-41F4-FE43-FA03-2FF58FCC0BA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559679" y="2501884"/>
            <a:ext cx="1478335" cy="1478335"/>
          </a:xfrm>
          <a:prstGeom prst="rect">
            <a:avLst/>
          </a:prstGeom>
        </p:spPr>
      </p:pic>
      <p:pic>
        <p:nvPicPr>
          <p:cNvPr id="18" name="Picture 15">
            <a:extLst>
              <a:ext uri="{FF2B5EF4-FFF2-40B4-BE49-F238E27FC236}">
                <a16:creationId xmlns:a16="http://schemas.microsoft.com/office/drawing/2014/main" id="{77A45189-E12C-DFAD-897C-69195752C87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94247" y="2527437"/>
            <a:ext cx="1478336" cy="1478336"/>
          </a:xfrm>
          <a:prstGeom prst="rect">
            <a:avLst/>
          </a:prstGeom>
        </p:spPr>
      </p:pic>
      <p:sp>
        <p:nvSpPr>
          <p:cNvPr id="19" name="Title 10">
            <a:extLst>
              <a:ext uri="{FF2B5EF4-FFF2-40B4-BE49-F238E27FC236}">
                <a16:creationId xmlns:a16="http://schemas.microsoft.com/office/drawing/2014/main" id="{8FB1596C-6133-13F8-EA74-8FB26F528493}"/>
              </a:ext>
            </a:extLst>
          </p:cNvPr>
          <p:cNvSpPr txBox="1">
            <a:spLocks/>
          </p:cNvSpPr>
          <p:nvPr/>
        </p:nvSpPr>
        <p:spPr>
          <a:xfrm>
            <a:off x="841674"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a:t>OBJECTIVE</a:t>
            </a:r>
            <a:endParaRPr lang="en-GB" sz="3600" dirty="0"/>
          </a:p>
        </p:txBody>
      </p:sp>
      <p:sp>
        <p:nvSpPr>
          <p:cNvPr id="20" name="Title 10">
            <a:extLst>
              <a:ext uri="{FF2B5EF4-FFF2-40B4-BE49-F238E27FC236}">
                <a16:creationId xmlns:a16="http://schemas.microsoft.com/office/drawing/2014/main" id="{2B397632-32A3-8EA9-D748-5F8C11870EE8}"/>
              </a:ext>
            </a:extLst>
          </p:cNvPr>
          <p:cNvSpPr txBox="1">
            <a:spLocks/>
          </p:cNvSpPr>
          <p:nvPr/>
        </p:nvSpPr>
        <p:spPr>
          <a:xfrm>
            <a:off x="5561158"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dirty="0"/>
              <a:t>ACTION</a:t>
            </a:r>
          </a:p>
        </p:txBody>
      </p:sp>
    </p:spTree>
    <p:extLst>
      <p:ext uri="{BB962C8B-B14F-4D97-AF65-F5344CB8AC3E}">
        <p14:creationId xmlns:p14="http://schemas.microsoft.com/office/powerpoint/2010/main" val="3296721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DD7A9-8741-0AEC-5241-47A1EFB427A9}"/>
              </a:ext>
            </a:extLst>
          </p:cNvPr>
          <p:cNvSpPr>
            <a:spLocks noGrp="1"/>
          </p:cNvSpPr>
          <p:nvPr>
            <p:ph type="title"/>
          </p:nvPr>
        </p:nvSpPr>
        <p:spPr/>
        <p:txBody>
          <a:bodyPr/>
          <a:lstStyle/>
          <a:p>
            <a:r>
              <a:rPr lang="en-GB" dirty="0"/>
              <a:t>Work Packages</a:t>
            </a:r>
          </a:p>
        </p:txBody>
      </p:sp>
      <p:sp>
        <p:nvSpPr>
          <p:cNvPr id="3" name="Text Placeholder 2">
            <a:extLst>
              <a:ext uri="{FF2B5EF4-FFF2-40B4-BE49-F238E27FC236}">
                <a16:creationId xmlns:a16="http://schemas.microsoft.com/office/drawing/2014/main" id="{53285D02-C0E4-2261-3145-1E5368EDDC7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D43584-D9CF-4243-52C2-C5977C97372A}"/>
              </a:ext>
            </a:extLst>
          </p:cNvPr>
          <p:cNvSpPr>
            <a:spLocks noGrp="1"/>
          </p:cNvSpPr>
          <p:nvPr>
            <p:ph type="sldNum" sz="quarter" idx="12"/>
          </p:nvPr>
        </p:nvSpPr>
        <p:spPr/>
        <p:txBody>
          <a:bodyPr/>
          <a:lstStyle/>
          <a:p>
            <a:fld id="{36B5C20D-978D-984F-8A37-81783F56574E}" type="slidenum">
              <a:rPr lang="en-BG" smtClean="0"/>
              <a:t>12</a:t>
            </a:fld>
            <a:endParaRPr lang="en-BG"/>
          </a:p>
        </p:txBody>
      </p:sp>
    </p:spTree>
    <p:extLst>
      <p:ext uri="{BB962C8B-B14F-4D97-AF65-F5344CB8AC3E}">
        <p14:creationId xmlns:p14="http://schemas.microsoft.com/office/powerpoint/2010/main" val="3906824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137E325-4381-D4C5-7860-64CC282CD281}"/>
              </a:ext>
            </a:extLst>
          </p:cNvPr>
          <p:cNvSpPr/>
          <p:nvPr/>
        </p:nvSpPr>
        <p:spPr>
          <a:xfrm>
            <a:off x="0" y="0"/>
            <a:ext cx="12192000" cy="6858000"/>
          </a:xfrm>
          <a:prstGeom prst="rect">
            <a:avLst/>
          </a:prstGeom>
          <a:solidFill>
            <a:srgbClr val="DCE6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F5ED536-92B3-FEEF-481F-13F829E13075}"/>
              </a:ext>
            </a:extLst>
          </p:cNvPr>
          <p:cNvSpPr>
            <a:spLocks noGrp="1"/>
          </p:cNvSpPr>
          <p:nvPr>
            <p:ph type="sldNum" sz="quarter" idx="12"/>
          </p:nvPr>
        </p:nvSpPr>
        <p:spPr/>
        <p:txBody>
          <a:bodyPr/>
          <a:lstStyle/>
          <a:p>
            <a:fld id="{36B5C20D-978D-984F-8A37-81783F56574E}" type="slidenum">
              <a:rPr lang="en-BG" smtClean="0"/>
              <a:t>13</a:t>
            </a:fld>
            <a:endParaRPr lang="en-BG"/>
          </a:p>
        </p:txBody>
      </p:sp>
      <p:pic>
        <p:nvPicPr>
          <p:cNvPr id="8" name="Picture 7">
            <a:extLst>
              <a:ext uri="{FF2B5EF4-FFF2-40B4-BE49-F238E27FC236}">
                <a16:creationId xmlns:a16="http://schemas.microsoft.com/office/drawing/2014/main" id="{42EAA8D7-CD7E-FB2A-8FFF-67E71F9BBDEE}"/>
              </a:ext>
            </a:extLst>
          </p:cNvPr>
          <p:cNvPicPr>
            <a:picLocks noChangeAspect="1"/>
          </p:cNvPicPr>
          <p:nvPr/>
        </p:nvPicPr>
        <p:blipFill>
          <a:blip r:embed="rId3"/>
          <a:stretch>
            <a:fillRect/>
          </a:stretch>
        </p:blipFill>
        <p:spPr>
          <a:xfrm>
            <a:off x="131449" y="565727"/>
            <a:ext cx="11929101" cy="5726545"/>
          </a:xfrm>
          <a:prstGeom prst="rect">
            <a:avLst/>
          </a:prstGeom>
        </p:spPr>
      </p:pic>
    </p:spTree>
    <p:extLst>
      <p:ext uri="{BB962C8B-B14F-4D97-AF65-F5344CB8AC3E}">
        <p14:creationId xmlns:p14="http://schemas.microsoft.com/office/powerpoint/2010/main" val="405931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154-DA39-23EF-C211-36BC1CB0AD3A}"/>
              </a:ext>
            </a:extLst>
          </p:cNvPr>
          <p:cNvSpPr>
            <a:spLocks noGrp="1"/>
          </p:cNvSpPr>
          <p:nvPr>
            <p:ph type="title"/>
          </p:nvPr>
        </p:nvSpPr>
        <p:spPr>
          <a:xfrm>
            <a:off x="660072" y="1076312"/>
            <a:ext cx="4094807" cy="5363011"/>
          </a:xfrm>
        </p:spPr>
        <p:txBody>
          <a:bodyPr>
            <a:noAutofit/>
          </a:bodyPr>
          <a:lstStyle/>
          <a:p>
            <a:r>
              <a:rPr lang="en-US" sz="7200" b="1" dirty="0">
                <a:solidFill>
                  <a:srgbClr val="6DA4AB"/>
                </a:solidFill>
              </a:rPr>
              <a:t>WP1</a:t>
            </a:r>
            <a:br>
              <a:rPr lang="en-US" sz="7200" b="1" dirty="0">
                <a:solidFill>
                  <a:srgbClr val="6DA4AB"/>
                </a:solidFill>
              </a:rPr>
            </a:br>
            <a:br>
              <a:rPr lang="en-US" b="1" dirty="0"/>
            </a:br>
            <a:r>
              <a:rPr lang="en-US" sz="2400" dirty="0"/>
              <a:t>A monitoring </a:t>
            </a:r>
            <a:br>
              <a:rPr lang="en-US" sz="2400" dirty="0"/>
            </a:br>
            <a:r>
              <a:rPr lang="en-US" sz="2400" dirty="0"/>
              <a:t>scheme to determine </a:t>
            </a:r>
            <a:br>
              <a:rPr lang="en-US" sz="2400" dirty="0"/>
            </a:br>
            <a:r>
              <a:rPr lang="en-US" sz="2400" dirty="0"/>
              <a:t>sources and routes </a:t>
            </a:r>
            <a:br>
              <a:rPr lang="en-US" sz="2400" dirty="0"/>
            </a:br>
            <a:r>
              <a:rPr lang="en-US" sz="2400" dirty="0"/>
              <a:t>of pesticide exposure </a:t>
            </a:r>
            <a:br>
              <a:rPr lang="en-US" sz="2400" dirty="0"/>
            </a:br>
            <a:r>
              <a:rPr lang="en-US" sz="2400" dirty="0"/>
              <a:t>in environmental compartments/</a:t>
            </a:r>
            <a:br>
              <a:rPr lang="en-US" sz="2400" dirty="0"/>
            </a:br>
            <a:r>
              <a:rPr lang="en-US" sz="2400" dirty="0"/>
              <a:t>matrices </a:t>
            </a:r>
            <a:endParaRPr lang="en-GB" dirty="0"/>
          </a:p>
        </p:txBody>
      </p:sp>
      <p:sp>
        <p:nvSpPr>
          <p:cNvPr id="5" name="Slide Number Placeholder 4">
            <a:extLst>
              <a:ext uri="{FF2B5EF4-FFF2-40B4-BE49-F238E27FC236}">
                <a16:creationId xmlns:a16="http://schemas.microsoft.com/office/drawing/2014/main" id="{9F36D177-8E7A-1EEB-202E-D3A2AC687699}"/>
              </a:ext>
            </a:extLst>
          </p:cNvPr>
          <p:cNvSpPr>
            <a:spLocks noGrp="1"/>
          </p:cNvSpPr>
          <p:nvPr>
            <p:ph type="sldNum" sz="quarter" idx="12"/>
          </p:nvPr>
        </p:nvSpPr>
        <p:spPr/>
        <p:txBody>
          <a:bodyPr/>
          <a:lstStyle/>
          <a:p>
            <a:fld id="{36B5C20D-978D-984F-8A37-81783F56574E}" type="slidenum">
              <a:rPr lang="en-BG" smtClean="0"/>
              <a:t>14</a:t>
            </a:fld>
            <a:endParaRPr lang="en-BG"/>
          </a:p>
        </p:txBody>
      </p:sp>
      <p:sp>
        <p:nvSpPr>
          <p:cNvPr id="25" name="TextBox 24">
            <a:extLst>
              <a:ext uri="{FF2B5EF4-FFF2-40B4-BE49-F238E27FC236}">
                <a16:creationId xmlns:a16="http://schemas.microsoft.com/office/drawing/2014/main" id="{0606E484-B1EF-A319-D35B-40D6E1041615}"/>
              </a:ext>
            </a:extLst>
          </p:cNvPr>
          <p:cNvSpPr txBox="1"/>
          <p:nvPr/>
        </p:nvSpPr>
        <p:spPr>
          <a:xfrm>
            <a:off x="5545365" y="581909"/>
            <a:ext cx="4926982"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Determine optimal sampling methods and proxies for pesticide contamination in environmental compartments/matrices</a:t>
            </a:r>
          </a:p>
        </p:txBody>
      </p:sp>
      <p:sp>
        <p:nvSpPr>
          <p:cNvPr id="26" name="TextBox 25">
            <a:extLst>
              <a:ext uri="{FF2B5EF4-FFF2-40B4-BE49-F238E27FC236}">
                <a16:creationId xmlns:a16="http://schemas.microsoft.com/office/drawing/2014/main" id="{B1385A07-A711-6C15-7A0E-A5AA4D689C0C}"/>
              </a:ext>
            </a:extLst>
          </p:cNvPr>
          <p:cNvSpPr txBox="1"/>
          <p:nvPr/>
        </p:nvSpPr>
        <p:spPr>
          <a:xfrm>
            <a:off x="5545365" y="2159375"/>
            <a:ext cx="4926982"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Quantify pesticide contamination across matrices/compartments collected across the monitoring scheme</a:t>
            </a:r>
          </a:p>
        </p:txBody>
      </p:sp>
      <p:sp>
        <p:nvSpPr>
          <p:cNvPr id="27" name="TextBox 26">
            <a:extLst>
              <a:ext uri="{FF2B5EF4-FFF2-40B4-BE49-F238E27FC236}">
                <a16:creationId xmlns:a16="http://schemas.microsoft.com/office/drawing/2014/main" id="{07A93AEB-566E-572A-D265-87D218FD5462}"/>
              </a:ext>
            </a:extLst>
          </p:cNvPr>
          <p:cNvSpPr txBox="1"/>
          <p:nvPr/>
        </p:nvSpPr>
        <p:spPr>
          <a:xfrm>
            <a:off x="5545365" y="3778943"/>
            <a:ext cx="4926982"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Establish a site network to quantify sources and exposure routes of pesticides in </a:t>
            </a:r>
            <a:br>
              <a:rPr lang="en-US" dirty="0">
                <a:solidFill>
                  <a:srgbClr val="1F2C2D"/>
                </a:solidFill>
                <a:latin typeface="Arial" panose="020B0604020202020204" pitchFamily="34" charset="0"/>
                <a:cs typeface="Arial" panose="020B0604020202020204" pitchFamily="34" charset="0"/>
              </a:rPr>
            </a:br>
            <a:r>
              <a:rPr lang="en-US" dirty="0" err="1">
                <a:solidFill>
                  <a:srgbClr val="1F2C2D"/>
                </a:solidFill>
                <a:latin typeface="Arial" panose="020B0604020202020204" pitchFamily="34" charset="0"/>
                <a:cs typeface="Arial" panose="020B0604020202020204" pitchFamily="34" charset="0"/>
              </a:rPr>
              <a:t>agri</a:t>
            </a:r>
            <a:r>
              <a:rPr lang="en-US" dirty="0">
                <a:solidFill>
                  <a:srgbClr val="1F2C2D"/>
                </a:solidFill>
                <a:latin typeface="Arial" panose="020B0604020202020204" pitchFamily="34" charset="0"/>
                <a:cs typeface="Arial" panose="020B0604020202020204" pitchFamily="34" charset="0"/>
              </a:rPr>
              <a:t>-ecosystems</a:t>
            </a:r>
          </a:p>
        </p:txBody>
      </p:sp>
      <p:sp>
        <p:nvSpPr>
          <p:cNvPr id="28" name="TextBox 27">
            <a:extLst>
              <a:ext uri="{FF2B5EF4-FFF2-40B4-BE49-F238E27FC236}">
                <a16:creationId xmlns:a16="http://schemas.microsoft.com/office/drawing/2014/main" id="{4C7FA415-3480-E5CC-B268-0671B714BBD2}"/>
              </a:ext>
            </a:extLst>
          </p:cNvPr>
          <p:cNvSpPr txBox="1"/>
          <p:nvPr/>
        </p:nvSpPr>
        <p:spPr>
          <a:xfrm>
            <a:off x="5545365" y="5352761"/>
            <a:ext cx="5910036"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Devise and test a monitoring scheme for establishing the level of contamination of pollen/nectar/water/plant matrices/soil that can support future benchmarking</a:t>
            </a:r>
          </a:p>
        </p:txBody>
      </p:sp>
      <p:grpSp>
        <p:nvGrpSpPr>
          <p:cNvPr id="37" name="Group 36">
            <a:extLst>
              <a:ext uri="{FF2B5EF4-FFF2-40B4-BE49-F238E27FC236}">
                <a16:creationId xmlns:a16="http://schemas.microsoft.com/office/drawing/2014/main" id="{61359BE8-49CD-B1F4-E4A9-DA604FC97E45}"/>
              </a:ext>
            </a:extLst>
          </p:cNvPr>
          <p:cNvGrpSpPr/>
          <p:nvPr/>
        </p:nvGrpSpPr>
        <p:grpSpPr>
          <a:xfrm>
            <a:off x="-3229114" y="2444164"/>
            <a:ext cx="1412240" cy="1217448"/>
            <a:chOff x="10043160" y="2668752"/>
            <a:chExt cx="1412240" cy="1217448"/>
          </a:xfrm>
        </p:grpSpPr>
        <p:sp>
          <p:nvSpPr>
            <p:cNvPr id="38" name="Hexagon 37">
              <a:extLst>
                <a:ext uri="{FF2B5EF4-FFF2-40B4-BE49-F238E27FC236}">
                  <a16:creationId xmlns:a16="http://schemas.microsoft.com/office/drawing/2014/main" id="{4B9391FF-B133-E397-7FBE-9956388F0E76}"/>
                </a:ext>
              </a:extLst>
            </p:cNvPr>
            <p:cNvSpPr/>
            <p:nvPr/>
          </p:nvSpPr>
          <p:spPr>
            <a:xfrm>
              <a:off x="10043160" y="2668752"/>
              <a:ext cx="1412240" cy="1217448"/>
            </a:xfrm>
            <a:prstGeom prst="hexagon">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39" name="Hexagon 38">
              <a:extLst>
                <a:ext uri="{FF2B5EF4-FFF2-40B4-BE49-F238E27FC236}">
                  <a16:creationId xmlns:a16="http://schemas.microsoft.com/office/drawing/2014/main" id="{4A522213-F51F-CC9B-E69B-D3EF96F528C5}"/>
                </a:ext>
              </a:extLst>
            </p:cNvPr>
            <p:cNvSpPr/>
            <p:nvPr/>
          </p:nvSpPr>
          <p:spPr>
            <a:xfrm>
              <a:off x="10221836" y="2822783"/>
              <a:ext cx="1054888" cy="909386"/>
            </a:xfrm>
            <a:prstGeom prst="hexagon">
              <a:avLst/>
            </a:prstGeom>
            <a:solidFill>
              <a:srgbClr val="6DA4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grpSp>
      <p:grpSp>
        <p:nvGrpSpPr>
          <p:cNvPr id="40" name="Group 39">
            <a:extLst>
              <a:ext uri="{FF2B5EF4-FFF2-40B4-BE49-F238E27FC236}">
                <a16:creationId xmlns:a16="http://schemas.microsoft.com/office/drawing/2014/main" id="{C7E4F50D-5CA9-2BF8-9D0A-39A43876FABD}"/>
              </a:ext>
            </a:extLst>
          </p:cNvPr>
          <p:cNvGrpSpPr/>
          <p:nvPr/>
        </p:nvGrpSpPr>
        <p:grpSpPr>
          <a:xfrm>
            <a:off x="-3229114" y="4050543"/>
            <a:ext cx="1412240" cy="1217448"/>
            <a:chOff x="10043160" y="2668752"/>
            <a:chExt cx="1412240" cy="1217448"/>
          </a:xfrm>
        </p:grpSpPr>
        <p:sp>
          <p:nvSpPr>
            <p:cNvPr id="41" name="Hexagon 40">
              <a:extLst>
                <a:ext uri="{FF2B5EF4-FFF2-40B4-BE49-F238E27FC236}">
                  <a16:creationId xmlns:a16="http://schemas.microsoft.com/office/drawing/2014/main" id="{CC12C1FB-BE69-AA89-F9AF-2027FE9AF70C}"/>
                </a:ext>
              </a:extLst>
            </p:cNvPr>
            <p:cNvSpPr/>
            <p:nvPr/>
          </p:nvSpPr>
          <p:spPr>
            <a:xfrm>
              <a:off x="10043160" y="2668752"/>
              <a:ext cx="1412240" cy="1217448"/>
            </a:xfrm>
            <a:prstGeom prst="hexagon">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42" name="Hexagon 41">
              <a:extLst>
                <a:ext uri="{FF2B5EF4-FFF2-40B4-BE49-F238E27FC236}">
                  <a16:creationId xmlns:a16="http://schemas.microsoft.com/office/drawing/2014/main" id="{833268E0-53AE-F35A-9862-466B10A6B421}"/>
                </a:ext>
              </a:extLst>
            </p:cNvPr>
            <p:cNvSpPr/>
            <p:nvPr/>
          </p:nvSpPr>
          <p:spPr>
            <a:xfrm>
              <a:off x="10221836" y="2822783"/>
              <a:ext cx="1054888" cy="909386"/>
            </a:xfrm>
            <a:prstGeom prst="hexagon">
              <a:avLst/>
            </a:prstGeom>
            <a:solidFill>
              <a:srgbClr val="6DA4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grpSp>
      <p:grpSp>
        <p:nvGrpSpPr>
          <p:cNvPr id="43" name="Group 42">
            <a:extLst>
              <a:ext uri="{FF2B5EF4-FFF2-40B4-BE49-F238E27FC236}">
                <a16:creationId xmlns:a16="http://schemas.microsoft.com/office/drawing/2014/main" id="{A4C59DCF-E599-A0F6-F821-425A94BFEC8B}"/>
              </a:ext>
            </a:extLst>
          </p:cNvPr>
          <p:cNvGrpSpPr/>
          <p:nvPr/>
        </p:nvGrpSpPr>
        <p:grpSpPr>
          <a:xfrm>
            <a:off x="-3229114" y="5640554"/>
            <a:ext cx="1412240" cy="1217448"/>
            <a:chOff x="10043160" y="2668752"/>
            <a:chExt cx="1412240" cy="1217448"/>
          </a:xfrm>
        </p:grpSpPr>
        <p:sp>
          <p:nvSpPr>
            <p:cNvPr id="44" name="Hexagon 43">
              <a:extLst>
                <a:ext uri="{FF2B5EF4-FFF2-40B4-BE49-F238E27FC236}">
                  <a16:creationId xmlns:a16="http://schemas.microsoft.com/office/drawing/2014/main" id="{9066D2D7-1E00-C7DE-764F-02A0ED13E56F}"/>
                </a:ext>
              </a:extLst>
            </p:cNvPr>
            <p:cNvSpPr/>
            <p:nvPr/>
          </p:nvSpPr>
          <p:spPr>
            <a:xfrm>
              <a:off x="10043160" y="2668752"/>
              <a:ext cx="1412240" cy="1217448"/>
            </a:xfrm>
            <a:prstGeom prst="hexagon">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45" name="Hexagon 44">
              <a:extLst>
                <a:ext uri="{FF2B5EF4-FFF2-40B4-BE49-F238E27FC236}">
                  <a16:creationId xmlns:a16="http://schemas.microsoft.com/office/drawing/2014/main" id="{B998B627-FE12-A61F-DD54-52080D41C11F}"/>
                </a:ext>
              </a:extLst>
            </p:cNvPr>
            <p:cNvSpPr/>
            <p:nvPr/>
          </p:nvSpPr>
          <p:spPr>
            <a:xfrm>
              <a:off x="10221836" y="2822783"/>
              <a:ext cx="1054888" cy="909386"/>
            </a:xfrm>
            <a:prstGeom prst="hexagon">
              <a:avLst/>
            </a:prstGeom>
            <a:solidFill>
              <a:srgbClr val="6DA4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grpSp>
      <p:grpSp>
        <p:nvGrpSpPr>
          <p:cNvPr id="50" name="Group 49">
            <a:extLst>
              <a:ext uri="{FF2B5EF4-FFF2-40B4-BE49-F238E27FC236}">
                <a16:creationId xmlns:a16="http://schemas.microsoft.com/office/drawing/2014/main" id="{7CFD5104-BF20-9E15-6BBE-1DB4B88E1F67}"/>
              </a:ext>
            </a:extLst>
          </p:cNvPr>
          <p:cNvGrpSpPr/>
          <p:nvPr/>
        </p:nvGrpSpPr>
        <p:grpSpPr>
          <a:xfrm>
            <a:off x="3866074" y="194947"/>
            <a:ext cx="1757089" cy="1757089"/>
            <a:chOff x="4666820" y="336210"/>
            <a:chExt cx="1757089" cy="1757089"/>
          </a:xfrm>
        </p:grpSpPr>
        <p:pic>
          <p:nvPicPr>
            <p:cNvPr id="47" name="Graphic 46">
              <a:extLst>
                <a:ext uri="{FF2B5EF4-FFF2-40B4-BE49-F238E27FC236}">
                  <a16:creationId xmlns:a16="http://schemas.microsoft.com/office/drawing/2014/main" id="{D41FC650-8BAD-6588-9E3A-7F47C33E0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66820" y="336210"/>
              <a:ext cx="1757089" cy="1757089"/>
            </a:xfrm>
            <a:prstGeom prst="rect">
              <a:avLst/>
            </a:prstGeom>
          </p:spPr>
        </p:pic>
        <p:pic>
          <p:nvPicPr>
            <p:cNvPr id="48" name="Graphic 47">
              <a:extLst>
                <a:ext uri="{FF2B5EF4-FFF2-40B4-BE49-F238E27FC236}">
                  <a16:creationId xmlns:a16="http://schemas.microsoft.com/office/drawing/2014/main" id="{A299DD14-2B90-A846-93E1-01FA988CB2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0982" y="551587"/>
              <a:ext cx="1324762" cy="1324762"/>
            </a:xfrm>
            <a:prstGeom prst="rect">
              <a:avLst/>
            </a:prstGeom>
          </p:spPr>
        </p:pic>
      </p:grpSp>
      <p:grpSp>
        <p:nvGrpSpPr>
          <p:cNvPr id="51" name="Group 50">
            <a:extLst>
              <a:ext uri="{FF2B5EF4-FFF2-40B4-BE49-F238E27FC236}">
                <a16:creationId xmlns:a16="http://schemas.microsoft.com/office/drawing/2014/main" id="{66D4E12C-935A-0347-6AFD-DADC7545C00A}"/>
              </a:ext>
            </a:extLst>
          </p:cNvPr>
          <p:cNvGrpSpPr/>
          <p:nvPr/>
        </p:nvGrpSpPr>
        <p:grpSpPr>
          <a:xfrm>
            <a:off x="3866074" y="1780689"/>
            <a:ext cx="1757089" cy="1757089"/>
            <a:chOff x="4666820" y="336210"/>
            <a:chExt cx="1757089" cy="1757089"/>
          </a:xfrm>
        </p:grpSpPr>
        <p:pic>
          <p:nvPicPr>
            <p:cNvPr id="52" name="Graphic 51">
              <a:extLst>
                <a:ext uri="{FF2B5EF4-FFF2-40B4-BE49-F238E27FC236}">
                  <a16:creationId xmlns:a16="http://schemas.microsoft.com/office/drawing/2014/main" id="{5C35F9A7-BE25-C8CF-F2CD-D6E1784AFD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66820" y="336210"/>
              <a:ext cx="1757089" cy="1757089"/>
            </a:xfrm>
            <a:prstGeom prst="rect">
              <a:avLst/>
            </a:prstGeom>
          </p:spPr>
        </p:pic>
        <p:pic>
          <p:nvPicPr>
            <p:cNvPr id="53" name="Graphic 52">
              <a:extLst>
                <a:ext uri="{FF2B5EF4-FFF2-40B4-BE49-F238E27FC236}">
                  <a16:creationId xmlns:a16="http://schemas.microsoft.com/office/drawing/2014/main" id="{98A75C20-B1FA-D291-6604-1AF6FDC1FA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0982" y="551587"/>
              <a:ext cx="1324762" cy="1324762"/>
            </a:xfrm>
            <a:prstGeom prst="rect">
              <a:avLst/>
            </a:prstGeom>
          </p:spPr>
        </p:pic>
      </p:grpSp>
      <p:grpSp>
        <p:nvGrpSpPr>
          <p:cNvPr id="54" name="Group 53">
            <a:extLst>
              <a:ext uri="{FF2B5EF4-FFF2-40B4-BE49-F238E27FC236}">
                <a16:creationId xmlns:a16="http://schemas.microsoft.com/office/drawing/2014/main" id="{362193F1-BA53-53F5-A380-C448218247B9}"/>
              </a:ext>
            </a:extLst>
          </p:cNvPr>
          <p:cNvGrpSpPr/>
          <p:nvPr/>
        </p:nvGrpSpPr>
        <p:grpSpPr>
          <a:xfrm>
            <a:off x="3866074" y="3381793"/>
            <a:ext cx="1757089" cy="1757089"/>
            <a:chOff x="4666820" y="336210"/>
            <a:chExt cx="1757089" cy="1757089"/>
          </a:xfrm>
        </p:grpSpPr>
        <p:pic>
          <p:nvPicPr>
            <p:cNvPr id="55" name="Graphic 54">
              <a:extLst>
                <a:ext uri="{FF2B5EF4-FFF2-40B4-BE49-F238E27FC236}">
                  <a16:creationId xmlns:a16="http://schemas.microsoft.com/office/drawing/2014/main" id="{3EA65020-F0A9-BE66-3A10-D15F4B9E9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66820" y="336210"/>
              <a:ext cx="1757089" cy="1757089"/>
            </a:xfrm>
            <a:prstGeom prst="rect">
              <a:avLst/>
            </a:prstGeom>
          </p:spPr>
        </p:pic>
        <p:pic>
          <p:nvPicPr>
            <p:cNvPr id="56" name="Graphic 55">
              <a:extLst>
                <a:ext uri="{FF2B5EF4-FFF2-40B4-BE49-F238E27FC236}">
                  <a16:creationId xmlns:a16="http://schemas.microsoft.com/office/drawing/2014/main" id="{665DD56E-4A2A-DC78-9110-B582BC9181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0982" y="551587"/>
              <a:ext cx="1324762" cy="1324762"/>
            </a:xfrm>
            <a:prstGeom prst="rect">
              <a:avLst/>
            </a:prstGeom>
          </p:spPr>
        </p:pic>
      </p:grpSp>
      <p:grpSp>
        <p:nvGrpSpPr>
          <p:cNvPr id="57" name="Group 56">
            <a:extLst>
              <a:ext uri="{FF2B5EF4-FFF2-40B4-BE49-F238E27FC236}">
                <a16:creationId xmlns:a16="http://schemas.microsoft.com/office/drawing/2014/main" id="{9F0AD3D5-420E-C493-8515-7F7F347F117C}"/>
              </a:ext>
            </a:extLst>
          </p:cNvPr>
          <p:cNvGrpSpPr/>
          <p:nvPr/>
        </p:nvGrpSpPr>
        <p:grpSpPr>
          <a:xfrm>
            <a:off x="3866074" y="4933201"/>
            <a:ext cx="1757089" cy="1757089"/>
            <a:chOff x="4666820" y="336210"/>
            <a:chExt cx="1757089" cy="1757089"/>
          </a:xfrm>
        </p:grpSpPr>
        <p:pic>
          <p:nvPicPr>
            <p:cNvPr id="58" name="Graphic 57">
              <a:extLst>
                <a:ext uri="{FF2B5EF4-FFF2-40B4-BE49-F238E27FC236}">
                  <a16:creationId xmlns:a16="http://schemas.microsoft.com/office/drawing/2014/main" id="{9D3725D2-8AFE-5C7F-320A-7C53DD43B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66820" y="336210"/>
              <a:ext cx="1757089" cy="1757089"/>
            </a:xfrm>
            <a:prstGeom prst="rect">
              <a:avLst/>
            </a:prstGeom>
          </p:spPr>
        </p:pic>
        <p:pic>
          <p:nvPicPr>
            <p:cNvPr id="59" name="Graphic 58">
              <a:extLst>
                <a:ext uri="{FF2B5EF4-FFF2-40B4-BE49-F238E27FC236}">
                  <a16:creationId xmlns:a16="http://schemas.microsoft.com/office/drawing/2014/main" id="{7ED8CE25-C78D-BC65-B9E9-1349C2AFF5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0982" y="551587"/>
              <a:ext cx="1324762" cy="1324762"/>
            </a:xfrm>
            <a:prstGeom prst="rect">
              <a:avLst/>
            </a:prstGeom>
          </p:spPr>
        </p:pic>
      </p:grpSp>
      <p:pic>
        <p:nvPicPr>
          <p:cNvPr id="79" name="Graphic 78">
            <a:extLst>
              <a:ext uri="{FF2B5EF4-FFF2-40B4-BE49-F238E27FC236}">
                <a16:creationId xmlns:a16="http://schemas.microsoft.com/office/drawing/2014/main" id="{FC0C27D3-6F4A-23C9-8B6B-0E45A29DD97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31529" y="2398542"/>
            <a:ext cx="551437" cy="551437"/>
          </a:xfrm>
          <a:prstGeom prst="rect">
            <a:avLst/>
          </a:prstGeom>
        </p:spPr>
      </p:pic>
      <p:pic>
        <p:nvPicPr>
          <p:cNvPr id="81" name="Graphic 80">
            <a:extLst>
              <a:ext uri="{FF2B5EF4-FFF2-40B4-BE49-F238E27FC236}">
                <a16:creationId xmlns:a16="http://schemas.microsoft.com/office/drawing/2014/main" id="{1FC1BB02-D3C5-6C6B-7ED7-C9A05D3ABA0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0034" y="798215"/>
            <a:ext cx="619433" cy="632408"/>
          </a:xfrm>
          <a:prstGeom prst="rect">
            <a:avLst/>
          </a:prstGeom>
        </p:spPr>
      </p:pic>
      <p:pic>
        <p:nvPicPr>
          <p:cNvPr id="83" name="Graphic 82">
            <a:extLst>
              <a:ext uri="{FF2B5EF4-FFF2-40B4-BE49-F238E27FC236}">
                <a16:creationId xmlns:a16="http://schemas.microsoft.com/office/drawing/2014/main" id="{2701CD42-21E0-8767-F99F-1CD62C3152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60308" y="3973663"/>
            <a:ext cx="578080" cy="578080"/>
          </a:xfrm>
          <a:prstGeom prst="rect">
            <a:avLst/>
          </a:prstGeom>
        </p:spPr>
      </p:pic>
      <p:pic>
        <p:nvPicPr>
          <p:cNvPr id="85" name="Graphic 84">
            <a:extLst>
              <a:ext uri="{FF2B5EF4-FFF2-40B4-BE49-F238E27FC236}">
                <a16:creationId xmlns:a16="http://schemas.microsoft.com/office/drawing/2014/main" id="{A06E48DA-85A1-7628-CE32-EF243A4E667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75785" y="5547670"/>
            <a:ext cx="547125" cy="547125"/>
          </a:xfrm>
          <a:prstGeom prst="rect">
            <a:avLst/>
          </a:prstGeom>
        </p:spPr>
      </p:pic>
      <p:pic>
        <p:nvPicPr>
          <p:cNvPr id="87" name="Picture 86">
            <a:extLst>
              <a:ext uri="{FF2B5EF4-FFF2-40B4-BE49-F238E27FC236}">
                <a16:creationId xmlns:a16="http://schemas.microsoft.com/office/drawing/2014/main" id="{06D76051-C054-AC06-B41F-7825EE7B58F3}"/>
              </a:ext>
            </a:extLst>
          </p:cNvPr>
          <p:cNvPicPr>
            <a:picLocks noChangeAspect="1"/>
          </p:cNvPicPr>
          <p:nvPr/>
        </p:nvPicPr>
        <p:blipFill>
          <a:blip r:embed="rId14"/>
          <a:stretch>
            <a:fillRect/>
          </a:stretch>
        </p:blipFill>
        <p:spPr>
          <a:xfrm rot="20805586">
            <a:off x="2145060" y="5152639"/>
            <a:ext cx="1437690" cy="980430"/>
          </a:xfrm>
          <a:prstGeom prst="rect">
            <a:avLst/>
          </a:prstGeom>
        </p:spPr>
      </p:pic>
    </p:spTree>
    <p:extLst>
      <p:ext uri="{BB962C8B-B14F-4D97-AF65-F5344CB8AC3E}">
        <p14:creationId xmlns:p14="http://schemas.microsoft.com/office/powerpoint/2010/main" val="37908193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154-DA39-23EF-C211-36BC1CB0AD3A}"/>
              </a:ext>
            </a:extLst>
          </p:cNvPr>
          <p:cNvSpPr>
            <a:spLocks noGrp="1"/>
          </p:cNvSpPr>
          <p:nvPr>
            <p:ph type="title"/>
          </p:nvPr>
        </p:nvSpPr>
        <p:spPr>
          <a:xfrm>
            <a:off x="664396" y="1077342"/>
            <a:ext cx="3307480" cy="4492294"/>
          </a:xfrm>
        </p:spPr>
        <p:txBody>
          <a:bodyPr>
            <a:noAutofit/>
          </a:bodyPr>
          <a:lstStyle/>
          <a:p>
            <a:r>
              <a:rPr lang="en-US" sz="7200" b="1" dirty="0">
                <a:solidFill>
                  <a:srgbClr val="6DA4AB"/>
                </a:solidFill>
              </a:rPr>
              <a:t>WP2</a:t>
            </a:r>
            <a:br>
              <a:rPr lang="en-US" sz="7200" b="1" dirty="0">
                <a:solidFill>
                  <a:srgbClr val="6DA4AB"/>
                </a:solidFill>
              </a:rPr>
            </a:br>
            <a:br>
              <a:rPr lang="en-US" b="1" dirty="0">
                <a:solidFill>
                  <a:srgbClr val="6DA4AB"/>
                </a:solidFill>
              </a:rPr>
            </a:br>
            <a:r>
              <a:rPr lang="en-US" sz="2400" dirty="0"/>
              <a:t>Effects of exposure to single pesticides single exposure and their mixtures on wild pollinators as novel models in laboratory and semi-field experiments</a:t>
            </a:r>
            <a:endParaRPr lang="en-GB" dirty="0"/>
          </a:p>
        </p:txBody>
      </p:sp>
      <p:sp>
        <p:nvSpPr>
          <p:cNvPr id="5" name="Slide Number Placeholder 4">
            <a:extLst>
              <a:ext uri="{FF2B5EF4-FFF2-40B4-BE49-F238E27FC236}">
                <a16:creationId xmlns:a16="http://schemas.microsoft.com/office/drawing/2014/main" id="{9F36D177-8E7A-1EEB-202E-D3A2AC687699}"/>
              </a:ext>
            </a:extLst>
          </p:cNvPr>
          <p:cNvSpPr>
            <a:spLocks noGrp="1"/>
          </p:cNvSpPr>
          <p:nvPr>
            <p:ph type="sldNum" sz="quarter" idx="12"/>
          </p:nvPr>
        </p:nvSpPr>
        <p:spPr/>
        <p:txBody>
          <a:bodyPr/>
          <a:lstStyle/>
          <a:p>
            <a:fld id="{36B5C20D-978D-984F-8A37-81783F56574E}" type="slidenum">
              <a:rPr lang="en-BG" smtClean="0"/>
              <a:t>15</a:t>
            </a:fld>
            <a:endParaRPr lang="en-BG"/>
          </a:p>
        </p:txBody>
      </p:sp>
      <p:sp>
        <p:nvSpPr>
          <p:cNvPr id="7" name="Oval 6">
            <a:extLst>
              <a:ext uri="{FF2B5EF4-FFF2-40B4-BE49-F238E27FC236}">
                <a16:creationId xmlns:a16="http://schemas.microsoft.com/office/drawing/2014/main" id="{FDC16E35-B094-4EE9-5E08-5EBB407235BC}"/>
              </a:ext>
            </a:extLst>
          </p:cNvPr>
          <p:cNvSpPr/>
          <p:nvPr/>
        </p:nvSpPr>
        <p:spPr>
          <a:xfrm>
            <a:off x="-2553023" y="-209391"/>
            <a:ext cx="1328058" cy="1328058"/>
          </a:xfrm>
          <a:prstGeom prst="ellipse">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0" name="TextBox 9">
            <a:extLst>
              <a:ext uri="{FF2B5EF4-FFF2-40B4-BE49-F238E27FC236}">
                <a16:creationId xmlns:a16="http://schemas.microsoft.com/office/drawing/2014/main" id="{9DE1C030-359B-6A31-77C1-3A086C54E2D5}"/>
              </a:ext>
            </a:extLst>
          </p:cNvPr>
          <p:cNvSpPr txBox="1"/>
          <p:nvPr/>
        </p:nvSpPr>
        <p:spPr>
          <a:xfrm>
            <a:off x="5545365" y="618447"/>
            <a:ext cx="4926982" cy="923330"/>
          </a:xfrm>
          <a:prstGeom prst="rect">
            <a:avLst/>
          </a:prstGeom>
          <a:noFill/>
        </p:spPr>
        <p:txBody>
          <a:bodyPr wrap="square">
            <a:spAutoFit/>
          </a:bodyPr>
          <a:lstStyle/>
          <a:p>
            <a:r>
              <a:rPr lang="en-US" sz="1800" dirty="0">
                <a:solidFill>
                  <a:srgbClr val="1F2C2D"/>
                </a:solidFill>
                <a:latin typeface="Arial" panose="020B0604020202020204" pitchFamily="34" charset="0"/>
                <a:cs typeface="Arial" panose="020B0604020202020204" pitchFamily="34" charset="0"/>
              </a:rPr>
              <a:t>Evaluate the variability among wild insect pollinators of Europe in their sensitivity to pesticides</a:t>
            </a:r>
          </a:p>
        </p:txBody>
      </p:sp>
      <p:sp>
        <p:nvSpPr>
          <p:cNvPr id="11" name="Oval 10">
            <a:extLst>
              <a:ext uri="{FF2B5EF4-FFF2-40B4-BE49-F238E27FC236}">
                <a16:creationId xmlns:a16="http://schemas.microsoft.com/office/drawing/2014/main" id="{F78CA710-FAC6-9A69-E727-13E7F01BCB06}"/>
              </a:ext>
            </a:extLst>
          </p:cNvPr>
          <p:cNvSpPr/>
          <p:nvPr/>
        </p:nvSpPr>
        <p:spPr>
          <a:xfrm>
            <a:off x="-2553023" y="2013424"/>
            <a:ext cx="1328058" cy="1328058"/>
          </a:xfrm>
          <a:prstGeom prst="ellipse">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2" name="Oval 11">
            <a:extLst>
              <a:ext uri="{FF2B5EF4-FFF2-40B4-BE49-F238E27FC236}">
                <a16:creationId xmlns:a16="http://schemas.microsoft.com/office/drawing/2014/main" id="{1FC81AD4-8AEC-7FB1-C67F-D29A652A21D7}"/>
              </a:ext>
            </a:extLst>
          </p:cNvPr>
          <p:cNvSpPr/>
          <p:nvPr/>
        </p:nvSpPr>
        <p:spPr>
          <a:xfrm>
            <a:off x="-2553023" y="4297295"/>
            <a:ext cx="1328058" cy="1328058"/>
          </a:xfrm>
          <a:prstGeom prst="ellipse">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4" name="TextBox 13">
            <a:extLst>
              <a:ext uri="{FF2B5EF4-FFF2-40B4-BE49-F238E27FC236}">
                <a16:creationId xmlns:a16="http://schemas.microsoft.com/office/drawing/2014/main" id="{74D8E67B-98ED-3DFC-0252-E4FC00DC6DF6}"/>
              </a:ext>
            </a:extLst>
          </p:cNvPr>
          <p:cNvSpPr txBox="1"/>
          <p:nvPr/>
        </p:nvSpPr>
        <p:spPr>
          <a:xfrm>
            <a:off x="5557479" y="2859642"/>
            <a:ext cx="5253264" cy="923330"/>
          </a:xfrm>
          <a:prstGeom prst="rect">
            <a:avLst/>
          </a:prstGeom>
          <a:noFill/>
        </p:spPr>
        <p:txBody>
          <a:bodyPr wrap="square">
            <a:spAutoFit/>
          </a:bodyPr>
          <a:lstStyle/>
          <a:p>
            <a:r>
              <a:rPr lang="en-US" sz="1800" dirty="0">
                <a:solidFill>
                  <a:srgbClr val="1F2C2D"/>
                </a:solidFill>
                <a:latin typeface="Arial" panose="020B0604020202020204" pitchFamily="34" charset="0"/>
                <a:cs typeface="Arial" panose="020B0604020202020204" pitchFamily="34" charset="0"/>
              </a:rPr>
              <a:t>Define the extent to which semi-field sensitivity mirrors lab sensitivity to pesticide in wild pollinators</a:t>
            </a:r>
          </a:p>
        </p:txBody>
      </p:sp>
      <p:sp>
        <p:nvSpPr>
          <p:cNvPr id="16" name="TextBox 15">
            <a:extLst>
              <a:ext uri="{FF2B5EF4-FFF2-40B4-BE49-F238E27FC236}">
                <a16:creationId xmlns:a16="http://schemas.microsoft.com/office/drawing/2014/main" id="{D35764D5-733F-E5DF-6C18-85BFF344DEF3}"/>
              </a:ext>
            </a:extLst>
          </p:cNvPr>
          <p:cNvSpPr txBox="1"/>
          <p:nvPr/>
        </p:nvSpPr>
        <p:spPr>
          <a:xfrm>
            <a:off x="5557479" y="5213483"/>
            <a:ext cx="4513036" cy="923330"/>
          </a:xfrm>
          <a:prstGeom prst="rect">
            <a:avLst/>
          </a:prstGeom>
          <a:noFill/>
        </p:spPr>
        <p:txBody>
          <a:bodyPr wrap="square">
            <a:spAutoFit/>
          </a:bodyPr>
          <a:lstStyle/>
          <a:p>
            <a:r>
              <a:rPr lang="en-US" sz="1800" dirty="0">
                <a:solidFill>
                  <a:srgbClr val="1F2C2D"/>
                </a:solidFill>
                <a:latin typeface="Arial" panose="020B0604020202020204" pitchFamily="34" charset="0"/>
                <a:cs typeface="Arial" panose="020B0604020202020204" pitchFamily="34" charset="0"/>
              </a:rPr>
              <a:t>Develop OECD protocols for testing wild insect pollinators in pesticide risk assessment</a:t>
            </a:r>
          </a:p>
        </p:txBody>
      </p:sp>
      <p:sp>
        <p:nvSpPr>
          <p:cNvPr id="17" name="Oval 16">
            <a:extLst>
              <a:ext uri="{FF2B5EF4-FFF2-40B4-BE49-F238E27FC236}">
                <a16:creationId xmlns:a16="http://schemas.microsoft.com/office/drawing/2014/main" id="{C4847900-5243-FA9F-8853-E8746B658581}"/>
              </a:ext>
            </a:extLst>
          </p:cNvPr>
          <p:cNvSpPr/>
          <p:nvPr/>
        </p:nvSpPr>
        <p:spPr>
          <a:xfrm>
            <a:off x="-2390124" y="-55061"/>
            <a:ext cx="1002260" cy="1002260"/>
          </a:xfrm>
          <a:prstGeom prst="ellipse">
            <a:avLst/>
          </a:prstGeom>
          <a:solidFill>
            <a:srgbClr val="6DA4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0" name="Oval 19">
            <a:extLst>
              <a:ext uri="{FF2B5EF4-FFF2-40B4-BE49-F238E27FC236}">
                <a16:creationId xmlns:a16="http://schemas.microsoft.com/office/drawing/2014/main" id="{C6CCE6BE-8053-A6E5-D423-8847DFD15FCD}"/>
              </a:ext>
            </a:extLst>
          </p:cNvPr>
          <p:cNvSpPr/>
          <p:nvPr/>
        </p:nvSpPr>
        <p:spPr>
          <a:xfrm>
            <a:off x="-2390124" y="2176323"/>
            <a:ext cx="1002260" cy="1002260"/>
          </a:xfrm>
          <a:prstGeom prst="ellipse">
            <a:avLst/>
          </a:prstGeom>
          <a:solidFill>
            <a:srgbClr val="6DA4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1" name="Oval 20">
            <a:extLst>
              <a:ext uri="{FF2B5EF4-FFF2-40B4-BE49-F238E27FC236}">
                <a16:creationId xmlns:a16="http://schemas.microsoft.com/office/drawing/2014/main" id="{050F27E9-786A-10F1-B288-F4EFC4B44DD1}"/>
              </a:ext>
            </a:extLst>
          </p:cNvPr>
          <p:cNvSpPr/>
          <p:nvPr/>
        </p:nvSpPr>
        <p:spPr>
          <a:xfrm>
            <a:off x="-2390124" y="4460194"/>
            <a:ext cx="1002260" cy="1002260"/>
          </a:xfrm>
          <a:prstGeom prst="ellipse">
            <a:avLst/>
          </a:prstGeom>
          <a:solidFill>
            <a:srgbClr val="6DA4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grpSp>
        <p:nvGrpSpPr>
          <p:cNvPr id="22" name="Group 21">
            <a:extLst>
              <a:ext uri="{FF2B5EF4-FFF2-40B4-BE49-F238E27FC236}">
                <a16:creationId xmlns:a16="http://schemas.microsoft.com/office/drawing/2014/main" id="{595FE9E0-2B9B-E673-DA73-FF6C9FAD3159}"/>
              </a:ext>
            </a:extLst>
          </p:cNvPr>
          <p:cNvGrpSpPr/>
          <p:nvPr/>
        </p:nvGrpSpPr>
        <p:grpSpPr>
          <a:xfrm>
            <a:off x="3885952" y="194947"/>
            <a:ext cx="1757089" cy="1757089"/>
            <a:chOff x="4666820" y="336210"/>
            <a:chExt cx="1757089" cy="1757089"/>
          </a:xfrm>
        </p:grpSpPr>
        <p:pic>
          <p:nvPicPr>
            <p:cNvPr id="23" name="Graphic 22">
              <a:extLst>
                <a:ext uri="{FF2B5EF4-FFF2-40B4-BE49-F238E27FC236}">
                  <a16:creationId xmlns:a16="http://schemas.microsoft.com/office/drawing/2014/main" id="{5DE52602-5426-899F-26C5-0AB4A5BA8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66820" y="336210"/>
              <a:ext cx="1757089" cy="1757089"/>
            </a:xfrm>
            <a:prstGeom prst="rect">
              <a:avLst/>
            </a:prstGeom>
          </p:spPr>
        </p:pic>
        <p:pic>
          <p:nvPicPr>
            <p:cNvPr id="24" name="Graphic 23">
              <a:extLst>
                <a:ext uri="{FF2B5EF4-FFF2-40B4-BE49-F238E27FC236}">
                  <a16:creationId xmlns:a16="http://schemas.microsoft.com/office/drawing/2014/main" id="{FC3BE71D-4632-747D-2570-AD5C29B472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0982" y="551587"/>
              <a:ext cx="1324762" cy="1324762"/>
            </a:xfrm>
            <a:prstGeom prst="rect">
              <a:avLst/>
            </a:prstGeom>
          </p:spPr>
        </p:pic>
      </p:grpSp>
      <p:grpSp>
        <p:nvGrpSpPr>
          <p:cNvPr id="25" name="Group 24">
            <a:extLst>
              <a:ext uri="{FF2B5EF4-FFF2-40B4-BE49-F238E27FC236}">
                <a16:creationId xmlns:a16="http://schemas.microsoft.com/office/drawing/2014/main" id="{92C34591-F087-35A3-BBE1-14589D8B6987}"/>
              </a:ext>
            </a:extLst>
          </p:cNvPr>
          <p:cNvGrpSpPr/>
          <p:nvPr/>
        </p:nvGrpSpPr>
        <p:grpSpPr>
          <a:xfrm>
            <a:off x="3883950" y="2462937"/>
            <a:ext cx="1757089" cy="1757089"/>
            <a:chOff x="4666820" y="336210"/>
            <a:chExt cx="1757089" cy="1757089"/>
          </a:xfrm>
        </p:grpSpPr>
        <p:pic>
          <p:nvPicPr>
            <p:cNvPr id="26" name="Graphic 25">
              <a:extLst>
                <a:ext uri="{FF2B5EF4-FFF2-40B4-BE49-F238E27FC236}">
                  <a16:creationId xmlns:a16="http://schemas.microsoft.com/office/drawing/2014/main" id="{C515EA0D-E92A-75D0-0EE3-DF5C02733D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66820" y="336210"/>
              <a:ext cx="1757089" cy="1757089"/>
            </a:xfrm>
            <a:prstGeom prst="rect">
              <a:avLst/>
            </a:prstGeom>
          </p:spPr>
        </p:pic>
        <p:pic>
          <p:nvPicPr>
            <p:cNvPr id="27" name="Graphic 26">
              <a:extLst>
                <a:ext uri="{FF2B5EF4-FFF2-40B4-BE49-F238E27FC236}">
                  <a16:creationId xmlns:a16="http://schemas.microsoft.com/office/drawing/2014/main" id="{C9C4F960-A886-265D-B005-C19F08A14E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0982" y="551587"/>
              <a:ext cx="1324762" cy="1324762"/>
            </a:xfrm>
            <a:prstGeom prst="rect">
              <a:avLst/>
            </a:prstGeom>
          </p:spPr>
        </p:pic>
      </p:grpSp>
      <p:grpSp>
        <p:nvGrpSpPr>
          <p:cNvPr id="28" name="Group 27">
            <a:extLst>
              <a:ext uri="{FF2B5EF4-FFF2-40B4-BE49-F238E27FC236}">
                <a16:creationId xmlns:a16="http://schemas.microsoft.com/office/drawing/2014/main" id="{76EF23C1-9B9B-4B79-7405-5EC38B499725}"/>
              </a:ext>
            </a:extLst>
          </p:cNvPr>
          <p:cNvGrpSpPr/>
          <p:nvPr/>
        </p:nvGrpSpPr>
        <p:grpSpPr>
          <a:xfrm>
            <a:off x="3885952" y="4793560"/>
            <a:ext cx="1757089" cy="1757089"/>
            <a:chOff x="4666820" y="336210"/>
            <a:chExt cx="1757089" cy="1757089"/>
          </a:xfrm>
        </p:grpSpPr>
        <p:pic>
          <p:nvPicPr>
            <p:cNvPr id="29" name="Graphic 28">
              <a:extLst>
                <a:ext uri="{FF2B5EF4-FFF2-40B4-BE49-F238E27FC236}">
                  <a16:creationId xmlns:a16="http://schemas.microsoft.com/office/drawing/2014/main" id="{A431F533-C9F2-8567-3AA8-02196EAABC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66820" y="336210"/>
              <a:ext cx="1757089" cy="1757089"/>
            </a:xfrm>
            <a:prstGeom prst="rect">
              <a:avLst/>
            </a:prstGeom>
          </p:spPr>
        </p:pic>
        <p:pic>
          <p:nvPicPr>
            <p:cNvPr id="30" name="Graphic 29">
              <a:extLst>
                <a:ext uri="{FF2B5EF4-FFF2-40B4-BE49-F238E27FC236}">
                  <a16:creationId xmlns:a16="http://schemas.microsoft.com/office/drawing/2014/main" id="{0E6F4724-49E7-D0B0-06CF-3C7D62161D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0982" y="551587"/>
              <a:ext cx="1324762" cy="1324762"/>
            </a:xfrm>
            <a:prstGeom prst="rect">
              <a:avLst/>
            </a:prstGeom>
          </p:spPr>
        </p:pic>
      </p:grpSp>
      <p:pic>
        <p:nvPicPr>
          <p:cNvPr id="33" name="Graphic 32">
            <a:extLst>
              <a:ext uri="{FF2B5EF4-FFF2-40B4-BE49-F238E27FC236}">
                <a16:creationId xmlns:a16="http://schemas.microsoft.com/office/drawing/2014/main" id="{73D50D2F-A17D-4B54-D37E-3F4BDBDFBB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72388" y="5403761"/>
            <a:ext cx="555661" cy="555661"/>
          </a:xfrm>
          <a:prstGeom prst="rect">
            <a:avLst/>
          </a:prstGeom>
        </p:spPr>
      </p:pic>
      <p:pic>
        <p:nvPicPr>
          <p:cNvPr id="37" name="Picture 36">
            <a:extLst>
              <a:ext uri="{FF2B5EF4-FFF2-40B4-BE49-F238E27FC236}">
                <a16:creationId xmlns:a16="http://schemas.microsoft.com/office/drawing/2014/main" id="{263EB5C2-CC30-3428-ADE4-7CDBDC93CDE5}"/>
              </a:ext>
            </a:extLst>
          </p:cNvPr>
          <p:cNvPicPr>
            <a:picLocks noChangeAspect="1"/>
          </p:cNvPicPr>
          <p:nvPr/>
        </p:nvPicPr>
        <p:blipFill>
          <a:blip r:embed="rId8"/>
          <a:stretch>
            <a:fillRect/>
          </a:stretch>
        </p:blipFill>
        <p:spPr>
          <a:xfrm rot="2258763">
            <a:off x="2713361" y="4911293"/>
            <a:ext cx="1292656" cy="1537814"/>
          </a:xfrm>
          <a:prstGeom prst="rect">
            <a:avLst/>
          </a:prstGeom>
        </p:spPr>
      </p:pic>
      <p:pic>
        <p:nvPicPr>
          <p:cNvPr id="41" name="Graphic 40">
            <a:extLst>
              <a:ext uri="{FF2B5EF4-FFF2-40B4-BE49-F238E27FC236}">
                <a16:creationId xmlns:a16="http://schemas.microsoft.com/office/drawing/2014/main" id="{E42318F3-4CB9-6EB3-9705-05E25869BD6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18836" y="3069116"/>
            <a:ext cx="519846" cy="519846"/>
          </a:xfrm>
          <a:prstGeom prst="rect">
            <a:avLst/>
          </a:prstGeom>
        </p:spPr>
      </p:pic>
      <p:pic>
        <p:nvPicPr>
          <p:cNvPr id="43" name="Graphic 42">
            <a:extLst>
              <a:ext uri="{FF2B5EF4-FFF2-40B4-BE49-F238E27FC236}">
                <a16:creationId xmlns:a16="http://schemas.microsoft.com/office/drawing/2014/main" id="{72E0C790-F974-1716-CC80-DE91AD3F6CC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0200" y="839571"/>
            <a:ext cx="492649" cy="492649"/>
          </a:xfrm>
          <a:prstGeom prst="rect">
            <a:avLst/>
          </a:prstGeom>
        </p:spPr>
      </p:pic>
    </p:spTree>
    <p:extLst>
      <p:ext uri="{BB962C8B-B14F-4D97-AF65-F5344CB8AC3E}">
        <p14:creationId xmlns:p14="http://schemas.microsoft.com/office/powerpoint/2010/main" val="17573142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154-DA39-23EF-C211-36BC1CB0AD3A}"/>
              </a:ext>
            </a:extLst>
          </p:cNvPr>
          <p:cNvSpPr>
            <a:spLocks noGrp="1"/>
          </p:cNvSpPr>
          <p:nvPr>
            <p:ph type="title"/>
          </p:nvPr>
        </p:nvSpPr>
        <p:spPr>
          <a:xfrm>
            <a:off x="665307" y="1088772"/>
            <a:ext cx="2491834" cy="3135609"/>
          </a:xfrm>
        </p:spPr>
        <p:txBody>
          <a:bodyPr>
            <a:normAutofit/>
          </a:bodyPr>
          <a:lstStyle/>
          <a:p>
            <a:r>
              <a:rPr lang="en-US" sz="7200" b="1" dirty="0">
                <a:solidFill>
                  <a:srgbClr val="6DA4AB"/>
                </a:solidFill>
              </a:rPr>
              <a:t>WP3</a:t>
            </a:r>
            <a:br>
              <a:rPr lang="en-US" sz="7200" b="1" dirty="0">
                <a:solidFill>
                  <a:srgbClr val="6DA4AB"/>
                </a:solidFill>
              </a:rPr>
            </a:br>
            <a:br>
              <a:rPr lang="en-US" b="1" dirty="0"/>
            </a:br>
            <a:r>
              <a:rPr lang="en-US" sz="2400" dirty="0"/>
              <a:t>Omics of pesticide responses in pollinators</a:t>
            </a:r>
            <a:endParaRPr lang="en-GB" sz="2400" dirty="0"/>
          </a:p>
        </p:txBody>
      </p:sp>
      <p:sp>
        <p:nvSpPr>
          <p:cNvPr id="5" name="Slide Number Placeholder 4">
            <a:extLst>
              <a:ext uri="{FF2B5EF4-FFF2-40B4-BE49-F238E27FC236}">
                <a16:creationId xmlns:a16="http://schemas.microsoft.com/office/drawing/2014/main" id="{9F36D177-8E7A-1EEB-202E-D3A2AC687699}"/>
              </a:ext>
            </a:extLst>
          </p:cNvPr>
          <p:cNvSpPr>
            <a:spLocks noGrp="1"/>
          </p:cNvSpPr>
          <p:nvPr>
            <p:ph type="sldNum" sz="quarter" idx="12"/>
          </p:nvPr>
        </p:nvSpPr>
        <p:spPr/>
        <p:txBody>
          <a:bodyPr/>
          <a:lstStyle/>
          <a:p>
            <a:fld id="{36B5C20D-978D-984F-8A37-81783F56574E}" type="slidenum">
              <a:rPr lang="en-BG" smtClean="0"/>
              <a:t>16</a:t>
            </a:fld>
            <a:endParaRPr lang="en-BG"/>
          </a:p>
        </p:txBody>
      </p:sp>
      <p:sp>
        <p:nvSpPr>
          <p:cNvPr id="3" name="TextBox 2">
            <a:extLst>
              <a:ext uri="{FF2B5EF4-FFF2-40B4-BE49-F238E27FC236}">
                <a16:creationId xmlns:a16="http://schemas.microsoft.com/office/drawing/2014/main" id="{5859634C-416F-396E-17CF-431567530708}"/>
              </a:ext>
            </a:extLst>
          </p:cNvPr>
          <p:cNvSpPr txBox="1"/>
          <p:nvPr/>
        </p:nvSpPr>
        <p:spPr>
          <a:xfrm>
            <a:off x="5545364" y="555046"/>
            <a:ext cx="5910035" cy="1200329"/>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To elaborate MALDI-MS molecular fingerprints (MFPs) of fat bodies and </a:t>
            </a:r>
            <a:r>
              <a:rPr lang="en-US" dirty="0" err="1">
                <a:solidFill>
                  <a:srgbClr val="1F2C2D"/>
                </a:solidFill>
                <a:latin typeface="Arial" panose="020B0604020202020204" pitchFamily="34" charset="0"/>
                <a:cs typeface="Arial" panose="020B0604020202020204" pitchFamily="34" charset="0"/>
              </a:rPr>
              <a:t>haemolymph</a:t>
            </a:r>
            <a:r>
              <a:rPr lang="en-US" dirty="0">
                <a:solidFill>
                  <a:srgbClr val="1F2C2D"/>
                </a:solidFill>
                <a:latin typeface="Arial" panose="020B0604020202020204" pitchFamily="34" charset="0"/>
                <a:cs typeface="Arial" panose="020B0604020202020204" pitchFamily="34" charset="0"/>
              </a:rPr>
              <a:t> to understand the consequences of pesticides exposures on juvenile and adult wild pollinators </a:t>
            </a:r>
          </a:p>
        </p:txBody>
      </p:sp>
      <p:sp>
        <p:nvSpPr>
          <p:cNvPr id="9" name="TextBox 8">
            <a:extLst>
              <a:ext uri="{FF2B5EF4-FFF2-40B4-BE49-F238E27FC236}">
                <a16:creationId xmlns:a16="http://schemas.microsoft.com/office/drawing/2014/main" id="{DFB0B9DA-B3BB-5E19-905D-DB2AAC59115F}"/>
              </a:ext>
            </a:extLst>
          </p:cNvPr>
          <p:cNvSpPr txBox="1"/>
          <p:nvPr/>
        </p:nvSpPr>
        <p:spPr>
          <a:xfrm>
            <a:off x="5545365" y="2195364"/>
            <a:ext cx="5770334"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To assess the overall stress response to pesticides on the peptidome/proteome dysregulation by off-gel bottom-up proteomics and molecular mass imaging </a:t>
            </a:r>
          </a:p>
        </p:txBody>
      </p:sp>
      <p:sp>
        <p:nvSpPr>
          <p:cNvPr id="10" name="TextBox 9">
            <a:extLst>
              <a:ext uri="{FF2B5EF4-FFF2-40B4-BE49-F238E27FC236}">
                <a16:creationId xmlns:a16="http://schemas.microsoft.com/office/drawing/2014/main" id="{79DB72FA-8488-E3C5-F607-3A51FECDAEF9}"/>
              </a:ext>
            </a:extLst>
          </p:cNvPr>
          <p:cNvSpPr txBox="1"/>
          <p:nvPr/>
        </p:nvSpPr>
        <p:spPr>
          <a:xfrm>
            <a:off x="5545364" y="3759065"/>
            <a:ext cx="5770335" cy="923330"/>
          </a:xfrm>
          <a:prstGeom prst="rect">
            <a:avLst/>
          </a:prstGeom>
          <a:noFill/>
        </p:spPr>
        <p:txBody>
          <a:bodyPr wrap="square">
            <a:spAutoFit/>
          </a:bodyPr>
          <a:lstStyle/>
          <a:p>
            <a:r>
              <a:rPr lang="en-GB" dirty="0">
                <a:solidFill>
                  <a:srgbClr val="1F2C2D"/>
                </a:solidFill>
                <a:latin typeface="Arial" panose="020B0604020202020204" pitchFamily="34" charset="0"/>
                <a:cs typeface="Arial" panose="020B0604020202020204" pitchFamily="34" charset="0"/>
              </a:rPr>
              <a:t>Define diagnostic transcriptional signatures that can be used to predict sensitivity to pesticide exposure of pollinators in the field</a:t>
            </a:r>
            <a:endParaRPr lang="en-US" dirty="0">
              <a:solidFill>
                <a:srgbClr val="1F2C2D"/>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607C790-3AF8-D539-B291-536A2C83A524}"/>
              </a:ext>
            </a:extLst>
          </p:cNvPr>
          <p:cNvSpPr txBox="1"/>
          <p:nvPr/>
        </p:nvSpPr>
        <p:spPr>
          <a:xfrm>
            <a:off x="5545364" y="5477319"/>
            <a:ext cx="5910036"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To decode the molecular machinery underlying the response of pollinators to pesticides</a:t>
            </a:r>
          </a:p>
        </p:txBody>
      </p:sp>
      <p:grpSp>
        <p:nvGrpSpPr>
          <p:cNvPr id="24" name="Group 23">
            <a:extLst>
              <a:ext uri="{FF2B5EF4-FFF2-40B4-BE49-F238E27FC236}">
                <a16:creationId xmlns:a16="http://schemas.microsoft.com/office/drawing/2014/main" id="{E621836D-F8DC-60FE-8ECB-E9391F73F0BD}"/>
              </a:ext>
            </a:extLst>
          </p:cNvPr>
          <p:cNvGrpSpPr/>
          <p:nvPr/>
        </p:nvGrpSpPr>
        <p:grpSpPr>
          <a:xfrm>
            <a:off x="3846196" y="194947"/>
            <a:ext cx="1757089" cy="1757089"/>
            <a:chOff x="4666820" y="336210"/>
            <a:chExt cx="1757089" cy="1757089"/>
          </a:xfrm>
        </p:grpSpPr>
        <p:pic>
          <p:nvPicPr>
            <p:cNvPr id="25" name="Graphic 24">
              <a:extLst>
                <a:ext uri="{FF2B5EF4-FFF2-40B4-BE49-F238E27FC236}">
                  <a16:creationId xmlns:a16="http://schemas.microsoft.com/office/drawing/2014/main" id="{2B845F2D-0303-B969-EF4C-87D2219BB8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26" name="Graphic 25">
              <a:extLst>
                <a:ext uri="{FF2B5EF4-FFF2-40B4-BE49-F238E27FC236}">
                  <a16:creationId xmlns:a16="http://schemas.microsoft.com/office/drawing/2014/main" id="{C6A54287-4421-6087-6032-2A4795CCD7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27" name="Group 26">
            <a:extLst>
              <a:ext uri="{FF2B5EF4-FFF2-40B4-BE49-F238E27FC236}">
                <a16:creationId xmlns:a16="http://schemas.microsoft.com/office/drawing/2014/main" id="{B403777E-B6BA-E885-FBDD-79152A7A95AB}"/>
              </a:ext>
            </a:extLst>
          </p:cNvPr>
          <p:cNvGrpSpPr/>
          <p:nvPr/>
        </p:nvGrpSpPr>
        <p:grpSpPr>
          <a:xfrm>
            <a:off x="3846196" y="1780689"/>
            <a:ext cx="1757089" cy="1757089"/>
            <a:chOff x="4666820" y="336210"/>
            <a:chExt cx="1757089" cy="1757089"/>
          </a:xfrm>
        </p:grpSpPr>
        <p:pic>
          <p:nvPicPr>
            <p:cNvPr id="28" name="Graphic 27">
              <a:extLst>
                <a:ext uri="{FF2B5EF4-FFF2-40B4-BE49-F238E27FC236}">
                  <a16:creationId xmlns:a16="http://schemas.microsoft.com/office/drawing/2014/main" id="{AF9A7438-7108-83F3-7D63-A6380CBE31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29" name="Graphic 28">
              <a:extLst>
                <a:ext uri="{FF2B5EF4-FFF2-40B4-BE49-F238E27FC236}">
                  <a16:creationId xmlns:a16="http://schemas.microsoft.com/office/drawing/2014/main" id="{D5463A32-B895-7119-543A-20D125FB81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30" name="Group 29">
            <a:extLst>
              <a:ext uri="{FF2B5EF4-FFF2-40B4-BE49-F238E27FC236}">
                <a16:creationId xmlns:a16="http://schemas.microsoft.com/office/drawing/2014/main" id="{0A2420EA-BCAB-A73C-7D92-3094ECD528A3}"/>
              </a:ext>
            </a:extLst>
          </p:cNvPr>
          <p:cNvGrpSpPr/>
          <p:nvPr/>
        </p:nvGrpSpPr>
        <p:grpSpPr>
          <a:xfrm>
            <a:off x="3846196" y="3381793"/>
            <a:ext cx="1757089" cy="1757089"/>
            <a:chOff x="4666820" y="336210"/>
            <a:chExt cx="1757089" cy="1757089"/>
          </a:xfrm>
        </p:grpSpPr>
        <p:pic>
          <p:nvPicPr>
            <p:cNvPr id="31" name="Graphic 30">
              <a:extLst>
                <a:ext uri="{FF2B5EF4-FFF2-40B4-BE49-F238E27FC236}">
                  <a16:creationId xmlns:a16="http://schemas.microsoft.com/office/drawing/2014/main" id="{1618E231-3016-4BAE-7BAC-2C7C86979D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32" name="Graphic 31">
              <a:extLst>
                <a:ext uri="{FF2B5EF4-FFF2-40B4-BE49-F238E27FC236}">
                  <a16:creationId xmlns:a16="http://schemas.microsoft.com/office/drawing/2014/main" id="{E13BCF7C-37D2-12BC-4000-F74FA94787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33" name="Group 32">
            <a:extLst>
              <a:ext uri="{FF2B5EF4-FFF2-40B4-BE49-F238E27FC236}">
                <a16:creationId xmlns:a16="http://schemas.microsoft.com/office/drawing/2014/main" id="{FA739640-E1BB-A033-9C42-87B289421E2C}"/>
              </a:ext>
            </a:extLst>
          </p:cNvPr>
          <p:cNvGrpSpPr/>
          <p:nvPr/>
        </p:nvGrpSpPr>
        <p:grpSpPr>
          <a:xfrm>
            <a:off x="3846196" y="4933201"/>
            <a:ext cx="1757089" cy="1757089"/>
            <a:chOff x="4666820" y="336210"/>
            <a:chExt cx="1757089" cy="1757089"/>
          </a:xfrm>
        </p:grpSpPr>
        <p:pic>
          <p:nvPicPr>
            <p:cNvPr id="34" name="Graphic 33">
              <a:extLst>
                <a:ext uri="{FF2B5EF4-FFF2-40B4-BE49-F238E27FC236}">
                  <a16:creationId xmlns:a16="http://schemas.microsoft.com/office/drawing/2014/main" id="{67FE1F27-DBEA-6B87-9879-5679DB63FA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35" name="Graphic 34">
              <a:extLst>
                <a:ext uri="{FF2B5EF4-FFF2-40B4-BE49-F238E27FC236}">
                  <a16:creationId xmlns:a16="http://schemas.microsoft.com/office/drawing/2014/main" id="{C3A56E4E-75A5-7575-CE5A-687F0208C6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pic>
        <p:nvPicPr>
          <p:cNvPr id="40" name="Picture 39">
            <a:extLst>
              <a:ext uri="{FF2B5EF4-FFF2-40B4-BE49-F238E27FC236}">
                <a16:creationId xmlns:a16="http://schemas.microsoft.com/office/drawing/2014/main" id="{CDC98890-EEF4-6941-BF82-133011D3CAB5}"/>
              </a:ext>
            </a:extLst>
          </p:cNvPr>
          <p:cNvPicPr>
            <a:picLocks noChangeAspect="1"/>
          </p:cNvPicPr>
          <p:nvPr/>
        </p:nvPicPr>
        <p:blipFill>
          <a:blip r:embed="rId7"/>
          <a:stretch>
            <a:fillRect/>
          </a:stretch>
        </p:blipFill>
        <p:spPr>
          <a:xfrm rot="1422663">
            <a:off x="1280406" y="4281348"/>
            <a:ext cx="2200621" cy="1623651"/>
          </a:xfrm>
          <a:prstGeom prst="rect">
            <a:avLst/>
          </a:prstGeom>
        </p:spPr>
      </p:pic>
      <p:pic>
        <p:nvPicPr>
          <p:cNvPr id="43" name="Graphic 42">
            <a:extLst>
              <a:ext uri="{FF2B5EF4-FFF2-40B4-BE49-F238E27FC236}">
                <a16:creationId xmlns:a16="http://schemas.microsoft.com/office/drawing/2014/main" id="{8E0AB825-CD5B-53ED-68C9-89D2A8E0979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17939" y="749191"/>
            <a:ext cx="609600" cy="609600"/>
          </a:xfrm>
          <a:prstGeom prst="rect">
            <a:avLst/>
          </a:prstGeom>
        </p:spPr>
      </p:pic>
      <p:pic>
        <p:nvPicPr>
          <p:cNvPr id="47" name="Graphic 46">
            <a:extLst>
              <a:ext uri="{FF2B5EF4-FFF2-40B4-BE49-F238E27FC236}">
                <a16:creationId xmlns:a16="http://schemas.microsoft.com/office/drawing/2014/main" id="{7BF872D2-4873-0B04-EB6A-2183245A393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93582" y="5481115"/>
            <a:ext cx="669126" cy="669126"/>
          </a:xfrm>
          <a:prstGeom prst="rect">
            <a:avLst/>
          </a:prstGeom>
        </p:spPr>
      </p:pic>
      <p:pic>
        <p:nvPicPr>
          <p:cNvPr id="49" name="Graphic 48">
            <a:extLst>
              <a:ext uri="{FF2B5EF4-FFF2-40B4-BE49-F238E27FC236}">
                <a16:creationId xmlns:a16="http://schemas.microsoft.com/office/drawing/2014/main" id="{DBFCE368-DAFA-31C8-1443-5D73F386C89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29662" y="2351776"/>
            <a:ext cx="609600" cy="609600"/>
          </a:xfrm>
          <a:prstGeom prst="rect">
            <a:avLst/>
          </a:prstGeom>
        </p:spPr>
      </p:pic>
      <p:pic>
        <p:nvPicPr>
          <p:cNvPr id="51" name="Graphic 50">
            <a:extLst>
              <a:ext uri="{FF2B5EF4-FFF2-40B4-BE49-F238E27FC236}">
                <a16:creationId xmlns:a16="http://schemas.microsoft.com/office/drawing/2014/main" id="{F043A599-14D6-311C-1903-DFC3873B538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29662" y="3953131"/>
            <a:ext cx="609600" cy="609600"/>
          </a:xfrm>
          <a:prstGeom prst="rect">
            <a:avLst/>
          </a:prstGeom>
        </p:spPr>
      </p:pic>
    </p:spTree>
    <p:extLst>
      <p:ext uri="{BB962C8B-B14F-4D97-AF65-F5344CB8AC3E}">
        <p14:creationId xmlns:p14="http://schemas.microsoft.com/office/powerpoint/2010/main" val="1738894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154-DA39-23EF-C211-36BC1CB0AD3A}"/>
              </a:ext>
            </a:extLst>
          </p:cNvPr>
          <p:cNvSpPr>
            <a:spLocks noGrp="1"/>
          </p:cNvSpPr>
          <p:nvPr>
            <p:ph type="title"/>
          </p:nvPr>
        </p:nvSpPr>
        <p:spPr>
          <a:xfrm>
            <a:off x="661108" y="1084012"/>
            <a:ext cx="3439219" cy="3205791"/>
          </a:xfrm>
        </p:spPr>
        <p:txBody>
          <a:bodyPr>
            <a:noAutofit/>
          </a:bodyPr>
          <a:lstStyle/>
          <a:p>
            <a:r>
              <a:rPr lang="en-US" sz="7200" b="1" dirty="0">
                <a:solidFill>
                  <a:srgbClr val="DCE6EA"/>
                </a:solidFill>
              </a:rPr>
              <a:t>WP4</a:t>
            </a:r>
            <a:r>
              <a:rPr lang="en-US" sz="7200" b="1" dirty="0">
                <a:solidFill>
                  <a:srgbClr val="6DA4AB"/>
                </a:solidFill>
              </a:rPr>
              <a:t> </a:t>
            </a:r>
            <a:br>
              <a:rPr lang="en-US" b="1" dirty="0"/>
            </a:br>
            <a:br>
              <a:rPr lang="en-US" b="1" dirty="0"/>
            </a:br>
            <a:r>
              <a:rPr lang="en-US" sz="2400" dirty="0"/>
              <a:t>Data curation and in silico modelling for risk assessment</a:t>
            </a:r>
            <a:endParaRPr lang="en-GB" sz="2700" dirty="0"/>
          </a:p>
        </p:txBody>
      </p:sp>
      <p:sp>
        <p:nvSpPr>
          <p:cNvPr id="5" name="Slide Number Placeholder 4">
            <a:extLst>
              <a:ext uri="{FF2B5EF4-FFF2-40B4-BE49-F238E27FC236}">
                <a16:creationId xmlns:a16="http://schemas.microsoft.com/office/drawing/2014/main" id="{9F36D177-8E7A-1EEB-202E-D3A2AC687699}"/>
              </a:ext>
            </a:extLst>
          </p:cNvPr>
          <p:cNvSpPr>
            <a:spLocks noGrp="1"/>
          </p:cNvSpPr>
          <p:nvPr>
            <p:ph type="sldNum" sz="quarter" idx="12"/>
          </p:nvPr>
        </p:nvSpPr>
        <p:spPr/>
        <p:txBody>
          <a:bodyPr/>
          <a:lstStyle/>
          <a:p>
            <a:fld id="{36B5C20D-978D-984F-8A37-81783F56574E}" type="slidenum">
              <a:rPr lang="en-BG" smtClean="0"/>
              <a:t>17</a:t>
            </a:fld>
            <a:endParaRPr lang="en-BG"/>
          </a:p>
        </p:txBody>
      </p:sp>
      <p:grpSp>
        <p:nvGrpSpPr>
          <p:cNvPr id="9" name="Group 8">
            <a:extLst>
              <a:ext uri="{FF2B5EF4-FFF2-40B4-BE49-F238E27FC236}">
                <a16:creationId xmlns:a16="http://schemas.microsoft.com/office/drawing/2014/main" id="{23DD2874-C5A1-26C4-F9EF-6D0D13173377}"/>
              </a:ext>
            </a:extLst>
          </p:cNvPr>
          <p:cNvGrpSpPr/>
          <p:nvPr/>
        </p:nvGrpSpPr>
        <p:grpSpPr>
          <a:xfrm>
            <a:off x="-2972747" y="228600"/>
            <a:ext cx="1173939" cy="1173939"/>
            <a:chOff x="4103914" y="434463"/>
            <a:chExt cx="1328058" cy="1328058"/>
          </a:xfrm>
        </p:grpSpPr>
        <p:sp>
          <p:nvSpPr>
            <p:cNvPr id="10" name="Oval 9">
              <a:extLst>
                <a:ext uri="{FF2B5EF4-FFF2-40B4-BE49-F238E27FC236}">
                  <a16:creationId xmlns:a16="http://schemas.microsoft.com/office/drawing/2014/main" id="{057366D0-72B5-BB8C-0B4C-3E9BBF586A48}"/>
                </a:ext>
              </a:extLst>
            </p:cNvPr>
            <p:cNvSpPr/>
            <p:nvPr/>
          </p:nvSpPr>
          <p:spPr>
            <a:xfrm>
              <a:off x="4103914" y="434463"/>
              <a:ext cx="1328058" cy="1328058"/>
            </a:xfrm>
            <a:prstGeom prst="ellipse">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1" name="Oval 10">
              <a:extLst>
                <a:ext uri="{FF2B5EF4-FFF2-40B4-BE49-F238E27FC236}">
                  <a16:creationId xmlns:a16="http://schemas.microsoft.com/office/drawing/2014/main" id="{8223E56A-52E1-52DF-5E4B-40E3D2BFCD43}"/>
                </a:ext>
              </a:extLst>
            </p:cNvPr>
            <p:cNvSpPr/>
            <p:nvPr/>
          </p:nvSpPr>
          <p:spPr>
            <a:xfrm>
              <a:off x="4266813" y="588793"/>
              <a:ext cx="1002260" cy="100226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grpSp>
      <p:grpSp>
        <p:nvGrpSpPr>
          <p:cNvPr id="12" name="Group 11">
            <a:extLst>
              <a:ext uri="{FF2B5EF4-FFF2-40B4-BE49-F238E27FC236}">
                <a16:creationId xmlns:a16="http://schemas.microsoft.com/office/drawing/2014/main" id="{04C94185-A5E7-CA03-87A4-6C33EA73C018}"/>
              </a:ext>
            </a:extLst>
          </p:cNvPr>
          <p:cNvGrpSpPr/>
          <p:nvPr/>
        </p:nvGrpSpPr>
        <p:grpSpPr>
          <a:xfrm>
            <a:off x="-2972747" y="1485295"/>
            <a:ext cx="1173939" cy="1173939"/>
            <a:chOff x="4103914" y="2034663"/>
            <a:chExt cx="1328058" cy="1328058"/>
          </a:xfrm>
        </p:grpSpPr>
        <p:sp>
          <p:nvSpPr>
            <p:cNvPr id="13" name="Oval 12">
              <a:extLst>
                <a:ext uri="{FF2B5EF4-FFF2-40B4-BE49-F238E27FC236}">
                  <a16:creationId xmlns:a16="http://schemas.microsoft.com/office/drawing/2014/main" id="{59D3868D-D4D2-021B-1B99-2E4FBB6C630E}"/>
                </a:ext>
              </a:extLst>
            </p:cNvPr>
            <p:cNvSpPr/>
            <p:nvPr/>
          </p:nvSpPr>
          <p:spPr>
            <a:xfrm>
              <a:off x="4103914" y="2034663"/>
              <a:ext cx="1328058" cy="1328058"/>
            </a:xfrm>
            <a:prstGeom prst="ellipse">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4" name="Oval 13">
              <a:extLst>
                <a:ext uri="{FF2B5EF4-FFF2-40B4-BE49-F238E27FC236}">
                  <a16:creationId xmlns:a16="http://schemas.microsoft.com/office/drawing/2014/main" id="{3C87F5D0-AB9F-DBC9-956C-046551324C4F}"/>
                </a:ext>
              </a:extLst>
            </p:cNvPr>
            <p:cNvSpPr/>
            <p:nvPr/>
          </p:nvSpPr>
          <p:spPr>
            <a:xfrm>
              <a:off x="4266813" y="2188993"/>
              <a:ext cx="1002260" cy="100226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p>
          </p:txBody>
        </p:sp>
      </p:grpSp>
      <p:grpSp>
        <p:nvGrpSpPr>
          <p:cNvPr id="15" name="Group 14">
            <a:extLst>
              <a:ext uri="{FF2B5EF4-FFF2-40B4-BE49-F238E27FC236}">
                <a16:creationId xmlns:a16="http://schemas.microsoft.com/office/drawing/2014/main" id="{FF7A7E28-96B0-D12A-55BD-BD22E262ED3D}"/>
              </a:ext>
            </a:extLst>
          </p:cNvPr>
          <p:cNvGrpSpPr/>
          <p:nvPr/>
        </p:nvGrpSpPr>
        <p:grpSpPr>
          <a:xfrm>
            <a:off x="-2972747" y="2739662"/>
            <a:ext cx="1173939" cy="1173939"/>
            <a:chOff x="4103914" y="2034663"/>
            <a:chExt cx="1328058" cy="1328058"/>
          </a:xfrm>
        </p:grpSpPr>
        <p:sp>
          <p:nvSpPr>
            <p:cNvPr id="16" name="Oval 15">
              <a:extLst>
                <a:ext uri="{FF2B5EF4-FFF2-40B4-BE49-F238E27FC236}">
                  <a16:creationId xmlns:a16="http://schemas.microsoft.com/office/drawing/2014/main" id="{B280546E-42A5-F794-A9CC-520ED6F92250}"/>
                </a:ext>
              </a:extLst>
            </p:cNvPr>
            <p:cNvSpPr/>
            <p:nvPr/>
          </p:nvSpPr>
          <p:spPr>
            <a:xfrm>
              <a:off x="4103914" y="2034663"/>
              <a:ext cx="1328058" cy="1328058"/>
            </a:xfrm>
            <a:prstGeom prst="ellipse">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7" name="Oval 16">
              <a:extLst>
                <a:ext uri="{FF2B5EF4-FFF2-40B4-BE49-F238E27FC236}">
                  <a16:creationId xmlns:a16="http://schemas.microsoft.com/office/drawing/2014/main" id="{A1FF0ED2-D7B1-D3CC-BF97-CE059F62732C}"/>
                </a:ext>
              </a:extLst>
            </p:cNvPr>
            <p:cNvSpPr/>
            <p:nvPr/>
          </p:nvSpPr>
          <p:spPr>
            <a:xfrm>
              <a:off x="4266813" y="2188993"/>
              <a:ext cx="1002260" cy="100226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p>
          </p:txBody>
        </p:sp>
      </p:grpSp>
      <p:grpSp>
        <p:nvGrpSpPr>
          <p:cNvPr id="18" name="Group 17">
            <a:extLst>
              <a:ext uri="{FF2B5EF4-FFF2-40B4-BE49-F238E27FC236}">
                <a16:creationId xmlns:a16="http://schemas.microsoft.com/office/drawing/2014/main" id="{886EFCD7-2D48-2B86-DEB7-7EC801F4B4CF}"/>
              </a:ext>
            </a:extLst>
          </p:cNvPr>
          <p:cNvGrpSpPr/>
          <p:nvPr/>
        </p:nvGrpSpPr>
        <p:grpSpPr>
          <a:xfrm>
            <a:off x="-2972747" y="4070805"/>
            <a:ext cx="1173939" cy="1173939"/>
            <a:chOff x="4103914" y="2034663"/>
            <a:chExt cx="1328058" cy="1328058"/>
          </a:xfrm>
        </p:grpSpPr>
        <p:sp>
          <p:nvSpPr>
            <p:cNvPr id="19" name="Oval 18">
              <a:extLst>
                <a:ext uri="{FF2B5EF4-FFF2-40B4-BE49-F238E27FC236}">
                  <a16:creationId xmlns:a16="http://schemas.microsoft.com/office/drawing/2014/main" id="{79FEA40E-A8AD-8567-C701-EC15A5B4B8EC}"/>
                </a:ext>
              </a:extLst>
            </p:cNvPr>
            <p:cNvSpPr/>
            <p:nvPr/>
          </p:nvSpPr>
          <p:spPr>
            <a:xfrm>
              <a:off x="4103914" y="2034663"/>
              <a:ext cx="1328058" cy="1328058"/>
            </a:xfrm>
            <a:prstGeom prst="ellipse">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0" name="Oval 19">
              <a:extLst>
                <a:ext uri="{FF2B5EF4-FFF2-40B4-BE49-F238E27FC236}">
                  <a16:creationId xmlns:a16="http://schemas.microsoft.com/office/drawing/2014/main" id="{3EC4115C-A69C-7F73-D5E2-5FB9A15D5C08}"/>
                </a:ext>
              </a:extLst>
            </p:cNvPr>
            <p:cNvSpPr/>
            <p:nvPr/>
          </p:nvSpPr>
          <p:spPr>
            <a:xfrm>
              <a:off x="4266813" y="2188993"/>
              <a:ext cx="1002260" cy="100226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p>
          </p:txBody>
        </p:sp>
      </p:grpSp>
      <p:sp>
        <p:nvSpPr>
          <p:cNvPr id="21" name="TextBox 20">
            <a:extLst>
              <a:ext uri="{FF2B5EF4-FFF2-40B4-BE49-F238E27FC236}">
                <a16:creationId xmlns:a16="http://schemas.microsoft.com/office/drawing/2014/main" id="{81D68B62-63A6-5666-2336-AC510D977A3B}"/>
              </a:ext>
            </a:extLst>
          </p:cNvPr>
          <p:cNvSpPr txBox="1"/>
          <p:nvPr/>
        </p:nvSpPr>
        <p:spPr>
          <a:xfrm>
            <a:off x="5417658" y="408189"/>
            <a:ext cx="5910035"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Compile a comprehensive trait database which will include traits reflecting sensitivity and exposure risk of European pollinators to pesticides and other stressors</a:t>
            </a:r>
          </a:p>
        </p:txBody>
      </p:sp>
      <p:sp>
        <p:nvSpPr>
          <p:cNvPr id="22" name="TextBox 21">
            <a:extLst>
              <a:ext uri="{FF2B5EF4-FFF2-40B4-BE49-F238E27FC236}">
                <a16:creationId xmlns:a16="http://schemas.microsoft.com/office/drawing/2014/main" id="{B7895376-FEF0-037E-43E8-E0871635E13D}"/>
              </a:ext>
            </a:extLst>
          </p:cNvPr>
          <p:cNvSpPr txBox="1"/>
          <p:nvPr/>
        </p:nvSpPr>
        <p:spPr>
          <a:xfrm>
            <a:off x="5406510" y="1781983"/>
            <a:ext cx="5770334"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Compile distributional and occurrence information on European pollinators at national and continental levels</a:t>
            </a:r>
          </a:p>
        </p:txBody>
      </p:sp>
      <p:sp>
        <p:nvSpPr>
          <p:cNvPr id="23" name="TextBox 22">
            <a:extLst>
              <a:ext uri="{FF2B5EF4-FFF2-40B4-BE49-F238E27FC236}">
                <a16:creationId xmlns:a16="http://schemas.microsoft.com/office/drawing/2014/main" id="{B013450B-6854-ADC0-E328-326E72E6AD1F}"/>
              </a:ext>
            </a:extLst>
          </p:cNvPr>
          <p:cNvSpPr txBox="1"/>
          <p:nvPr/>
        </p:nvSpPr>
        <p:spPr>
          <a:xfrm>
            <a:off x="5399399" y="2946918"/>
            <a:ext cx="5770335"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To identify and collate data on pesticide exposure and effects, as well as on other stressors able to amplify the adverse effects on model species</a:t>
            </a:r>
          </a:p>
        </p:txBody>
      </p:sp>
      <p:sp>
        <p:nvSpPr>
          <p:cNvPr id="24" name="TextBox 23">
            <a:extLst>
              <a:ext uri="{FF2B5EF4-FFF2-40B4-BE49-F238E27FC236}">
                <a16:creationId xmlns:a16="http://schemas.microsoft.com/office/drawing/2014/main" id="{84A7E256-9FFF-130C-AA53-4C84797FDFC7}"/>
              </a:ext>
            </a:extLst>
          </p:cNvPr>
          <p:cNvSpPr txBox="1"/>
          <p:nvPr/>
        </p:nvSpPr>
        <p:spPr>
          <a:xfrm>
            <a:off x="5435917" y="4242057"/>
            <a:ext cx="5910036"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To improve the existing in silico prediction methodologies for toxicity endpoints relevant to pollinators (e.g., QSAR models)</a:t>
            </a:r>
          </a:p>
        </p:txBody>
      </p:sp>
      <p:sp>
        <p:nvSpPr>
          <p:cNvPr id="28" name="TextBox 27">
            <a:extLst>
              <a:ext uri="{FF2B5EF4-FFF2-40B4-BE49-F238E27FC236}">
                <a16:creationId xmlns:a16="http://schemas.microsoft.com/office/drawing/2014/main" id="{D67AAF68-90BE-DB87-A922-4AFE59BD6221}"/>
              </a:ext>
            </a:extLst>
          </p:cNvPr>
          <p:cNvSpPr txBox="1"/>
          <p:nvPr/>
        </p:nvSpPr>
        <p:spPr>
          <a:xfrm>
            <a:off x="5399399" y="5477962"/>
            <a:ext cx="5946554"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To build an open-source curated database which will include information on pollinator traits and distribution, on pesticides, and on other stressors for model species </a:t>
            </a:r>
          </a:p>
        </p:txBody>
      </p:sp>
      <p:grpSp>
        <p:nvGrpSpPr>
          <p:cNvPr id="33" name="Group 32">
            <a:extLst>
              <a:ext uri="{FF2B5EF4-FFF2-40B4-BE49-F238E27FC236}">
                <a16:creationId xmlns:a16="http://schemas.microsoft.com/office/drawing/2014/main" id="{3ED6BAFF-FDAB-6777-8EEE-83CF705A8FC3}"/>
              </a:ext>
            </a:extLst>
          </p:cNvPr>
          <p:cNvGrpSpPr/>
          <p:nvPr/>
        </p:nvGrpSpPr>
        <p:grpSpPr>
          <a:xfrm>
            <a:off x="-2972747" y="5421112"/>
            <a:ext cx="1173939" cy="1173939"/>
            <a:chOff x="4103914" y="2034663"/>
            <a:chExt cx="1328058" cy="1328058"/>
          </a:xfrm>
        </p:grpSpPr>
        <p:sp>
          <p:nvSpPr>
            <p:cNvPr id="34" name="Oval 33">
              <a:extLst>
                <a:ext uri="{FF2B5EF4-FFF2-40B4-BE49-F238E27FC236}">
                  <a16:creationId xmlns:a16="http://schemas.microsoft.com/office/drawing/2014/main" id="{D5166FCB-F0DB-703E-F9B1-86CD796C09C3}"/>
                </a:ext>
              </a:extLst>
            </p:cNvPr>
            <p:cNvSpPr/>
            <p:nvPr/>
          </p:nvSpPr>
          <p:spPr>
            <a:xfrm>
              <a:off x="4103914" y="2034663"/>
              <a:ext cx="1328058" cy="1328058"/>
            </a:xfrm>
            <a:prstGeom prst="ellipse">
              <a:avLst/>
            </a:prstGeom>
            <a:solidFill>
              <a:srgbClr val="1F2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35" name="Oval 34">
              <a:extLst>
                <a:ext uri="{FF2B5EF4-FFF2-40B4-BE49-F238E27FC236}">
                  <a16:creationId xmlns:a16="http://schemas.microsoft.com/office/drawing/2014/main" id="{5E3D042C-41D4-3E53-95BA-39E6CF350695}"/>
                </a:ext>
              </a:extLst>
            </p:cNvPr>
            <p:cNvSpPr/>
            <p:nvPr/>
          </p:nvSpPr>
          <p:spPr>
            <a:xfrm>
              <a:off x="4266813" y="2188993"/>
              <a:ext cx="1002260" cy="100226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dirty="0"/>
            </a:p>
          </p:txBody>
        </p:sp>
      </p:grpSp>
      <p:grpSp>
        <p:nvGrpSpPr>
          <p:cNvPr id="36" name="Group 35">
            <a:extLst>
              <a:ext uri="{FF2B5EF4-FFF2-40B4-BE49-F238E27FC236}">
                <a16:creationId xmlns:a16="http://schemas.microsoft.com/office/drawing/2014/main" id="{AB8E1640-919C-48A3-3FF9-1FB9973744F0}"/>
              </a:ext>
            </a:extLst>
          </p:cNvPr>
          <p:cNvGrpSpPr/>
          <p:nvPr/>
        </p:nvGrpSpPr>
        <p:grpSpPr>
          <a:xfrm>
            <a:off x="4040597" y="146362"/>
            <a:ext cx="1363911" cy="1363911"/>
            <a:chOff x="4666820" y="336210"/>
            <a:chExt cx="1757089" cy="1757089"/>
          </a:xfrm>
        </p:grpSpPr>
        <p:pic>
          <p:nvPicPr>
            <p:cNvPr id="37" name="Graphic 36">
              <a:extLst>
                <a:ext uri="{FF2B5EF4-FFF2-40B4-BE49-F238E27FC236}">
                  <a16:creationId xmlns:a16="http://schemas.microsoft.com/office/drawing/2014/main" id="{D8C8C40A-4DA8-4A75-098C-F24DFD340E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38" name="Graphic 37">
              <a:extLst>
                <a:ext uri="{FF2B5EF4-FFF2-40B4-BE49-F238E27FC236}">
                  <a16:creationId xmlns:a16="http://schemas.microsoft.com/office/drawing/2014/main" id="{B0E6EFFF-B13A-B7AD-79E5-15F36F95B3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39" name="Group 38">
            <a:extLst>
              <a:ext uri="{FF2B5EF4-FFF2-40B4-BE49-F238E27FC236}">
                <a16:creationId xmlns:a16="http://schemas.microsoft.com/office/drawing/2014/main" id="{BE6C1113-EC38-F966-DE3C-D3CB394D2A1B}"/>
              </a:ext>
            </a:extLst>
          </p:cNvPr>
          <p:cNvGrpSpPr/>
          <p:nvPr/>
        </p:nvGrpSpPr>
        <p:grpSpPr>
          <a:xfrm>
            <a:off x="4040597" y="1438367"/>
            <a:ext cx="1363911" cy="1363911"/>
            <a:chOff x="4666820" y="336210"/>
            <a:chExt cx="1757089" cy="1757089"/>
          </a:xfrm>
        </p:grpSpPr>
        <p:pic>
          <p:nvPicPr>
            <p:cNvPr id="40" name="Graphic 39">
              <a:extLst>
                <a:ext uri="{FF2B5EF4-FFF2-40B4-BE49-F238E27FC236}">
                  <a16:creationId xmlns:a16="http://schemas.microsoft.com/office/drawing/2014/main" id="{B2E45AED-897F-2BF6-9094-834F45A33C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41" name="Graphic 40">
              <a:extLst>
                <a:ext uri="{FF2B5EF4-FFF2-40B4-BE49-F238E27FC236}">
                  <a16:creationId xmlns:a16="http://schemas.microsoft.com/office/drawing/2014/main" id="{A72D7E43-12C1-1925-F8FE-B7F057568338}"/>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4880982" y="551587"/>
              <a:ext cx="1324762" cy="1324762"/>
            </a:xfrm>
            <a:prstGeom prst="rect">
              <a:avLst/>
            </a:prstGeom>
          </p:spPr>
        </p:pic>
      </p:grpSp>
      <p:grpSp>
        <p:nvGrpSpPr>
          <p:cNvPr id="42" name="Group 41">
            <a:extLst>
              <a:ext uri="{FF2B5EF4-FFF2-40B4-BE49-F238E27FC236}">
                <a16:creationId xmlns:a16="http://schemas.microsoft.com/office/drawing/2014/main" id="{6A594754-CE2B-0F04-2D30-A356E6FEF266}"/>
              </a:ext>
            </a:extLst>
          </p:cNvPr>
          <p:cNvGrpSpPr/>
          <p:nvPr/>
        </p:nvGrpSpPr>
        <p:grpSpPr>
          <a:xfrm>
            <a:off x="4038595" y="2730372"/>
            <a:ext cx="1363911" cy="1363911"/>
            <a:chOff x="4666820" y="336210"/>
            <a:chExt cx="1757089" cy="1757089"/>
          </a:xfrm>
        </p:grpSpPr>
        <p:pic>
          <p:nvPicPr>
            <p:cNvPr id="43" name="Graphic 42">
              <a:extLst>
                <a:ext uri="{FF2B5EF4-FFF2-40B4-BE49-F238E27FC236}">
                  <a16:creationId xmlns:a16="http://schemas.microsoft.com/office/drawing/2014/main" id="{9756437B-33AC-A223-576F-A6D190958F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44" name="Graphic 43">
              <a:extLst>
                <a:ext uri="{FF2B5EF4-FFF2-40B4-BE49-F238E27FC236}">
                  <a16:creationId xmlns:a16="http://schemas.microsoft.com/office/drawing/2014/main" id="{A7962CBE-6CE9-279C-3B2E-23EF4C33CC4B}"/>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4880982" y="551587"/>
              <a:ext cx="1324762" cy="1324762"/>
            </a:xfrm>
            <a:prstGeom prst="rect">
              <a:avLst/>
            </a:prstGeom>
          </p:spPr>
        </p:pic>
      </p:grpSp>
      <p:grpSp>
        <p:nvGrpSpPr>
          <p:cNvPr id="45" name="Group 44">
            <a:extLst>
              <a:ext uri="{FF2B5EF4-FFF2-40B4-BE49-F238E27FC236}">
                <a16:creationId xmlns:a16="http://schemas.microsoft.com/office/drawing/2014/main" id="{DCF8EAAA-47A7-4C2A-15CA-683D6EB8FD47}"/>
              </a:ext>
            </a:extLst>
          </p:cNvPr>
          <p:cNvGrpSpPr/>
          <p:nvPr/>
        </p:nvGrpSpPr>
        <p:grpSpPr>
          <a:xfrm>
            <a:off x="4040597" y="4022377"/>
            <a:ext cx="1363911" cy="1363911"/>
            <a:chOff x="4666820" y="336210"/>
            <a:chExt cx="1757089" cy="1757089"/>
          </a:xfrm>
        </p:grpSpPr>
        <p:pic>
          <p:nvPicPr>
            <p:cNvPr id="46" name="Graphic 45">
              <a:extLst>
                <a:ext uri="{FF2B5EF4-FFF2-40B4-BE49-F238E27FC236}">
                  <a16:creationId xmlns:a16="http://schemas.microsoft.com/office/drawing/2014/main" id="{C2AC60EA-F6E1-09A6-E8EF-AB1D0679FE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47" name="Graphic 46">
              <a:extLst>
                <a:ext uri="{FF2B5EF4-FFF2-40B4-BE49-F238E27FC236}">
                  <a16:creationId xmlns:a16="http://schemas.microsoft.com/office/drawing/2014/main" id="{B3F39448-B2F2-5A10-1318-E1E1AF969CD2}"/>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4880982" y="551587"/>
              <a:ext cx="1324762" cy="1324762"/>
            </a:xfrm>
            <a:prstGeom prst="rect">
              <a:avLst/>
            </a:prstGeom>
          </p:spPr>
        </p:pic>
      </p:grpSp>
      <p:grpSp>
        <p:nvGrpSpPr>
          <p:cNvPr id="48" name="Group 47">
            <a:extLst>
              <a:ext uri="{FF2B5EF4-FFF2-40B4-BE49-F238E27FC236}">
                <a16:creationId xmlns:a16="http://schemas.microsoft.com/office/drawing/2014/main" id="{9558BE04-0F04-0D03-6AC7-E1A8DF068493}"/>
              </a:ext>
            </a:extLst>
          </p:cNvPr>
          <p:cNvGrpSpPr/>
          <p:nvPr/>
        </p:nvGrpSpPr>
        <p:grpSpPr>
          <a:xfrm>
            <a:off x="4038595" y="5314380"/>
            <a:ext cx="1363911" cy="1363911"/>
            <a:chOff x="4666820" y="336210"/>
            <a:chExt cx="1757089" cy="1757089"/>
          </a:xfrm>
        </p:grpSpPr>
        <p:pic>
          <p:nvPicPr>
            <p:cNvPr id="49" name="Graphic 48">
              <a:extLst>
                <a:ext uri="{FF2B5EF4-FFF2-40B4-BE49-F238E27FC236}">
                  <a16:creationId xmlns:a16="http://schemas.microsoft.com/office/drawing/2014/main" id="{69CB40AB-7CB7-4A13-50D0-906AAB43B3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50" name="Graphic 49">
              <a:extLst>
                <a:ext uri="{FF2B5EF4-FFF2-40B4-BE49-F238E27FC236}">
                  <a16:creationId xmlns:a16="http://schemas.microsoft.com/office/drawing/2014/main" id="{92BECFF0-CF4E-06B8-C428-6C4A8E8F9F33}"/>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4880982" y="551587"/>
              <a:ext cx="1324762" cy="1324762"/>
            </a:xfrm>
            <a:prstGeom prst="rect">
              <a:avLst/>
            </a:prstGeom>
          </p:spPr>
        </p:pic>
      </p:grpSp>
      <p:pic>
        <p:nvPicPr>
          <p:cNvPr id="55" name="Graphic 54">
            <a:extLst>
              <a:ext uri="{FF2B5EF4-FFF2-40B4-BE49-F238E27FC236}">
                <a16:creationId xmlns:a16="http://schemas.microsoft.com/office/drawing/2014/main" id="{935D9E6D-93A6-B5F8-EF5C-56A5F0949D4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78072" y="5752073"/>
            <a:ext cx="501818" cy="501818"/>
          </a:xfrm>
          <a:prstGeom prst="rect">
            <a:avLst/>
          </a:prstGeom>
        </p:spPr>
      </p:pic>
      <p:pic>
        <p:nvPicPr>
          <p:cNvPr id="57" name="Graphic 56">
            <a:extLst>
              <a:ext uri="{FF2B5EF4-FFF2-40B4-BE49-F238E27FC236}">
                <a16:creationId xmlns:a16="http://schemas.microsoft.com/office/drawing/2014/main" id="{9E812EBA-E130-159C-DE1B-A35B8D866D4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55212" y="3149572"/>
            <a:ext cx="524678" cy="524678"/>
          </a:xfrm>
          <a:prstGeom prst="rect">
            <a:avLst/>
          </a:prstGeom>
        </p:spPr>
      </p:pic>
      <p:pic>
        <p:nvPicPr>
          <p:cNvPr id="58" name="Graphic 57">
            <a:extLst>
              <a:ext uri="{FF2B5EF4-FFF2-40B4-BE49-F238E27FC236}">
                <a16:creationId xmlns:a16="http://schemas.microsoft.com/office/drawing/2014/main" id="{0602123F-2059-948B-6407-ABCEECB11B0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93312" y="4461619"/>
            <a:ext cx="475148" cy="475148"/>
          </a:xfrm>
          <a:prstGeom prst="rect">
            <a:avLst/>
          </a:prstGeom>
        </p:spPr>
      </p:pic>
      <p:pic>
        <p:nvPicPr>
          <p:cNvPr id="62" name="Graphic 61">
            <a:extLst>
              <a:ext uri="{FF2B5EF4-FFF2-40B4-BE49-F238E27FC236}">
                <a16:creationId xmlns:a16="http://schemas.microsoft.com/office/drawing/2014/main" id="{6E6A833B-EFF4-807E-BA66-72C8F83A544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43489" y="544924"/>
            <a:ext cx="574710" cy="574710"/>
          </a:xfrm>
          <a:prstGeom prst="rect">
            <a:avLst/>
          </a:prstGeom>
        </p:spPr>
      </p:pic>
      <p:pic>
        <p:nvPicPr>
          <p:cNvPr id="64" name="Graphic 63">
            <a:extLst>
              <a:ext uri="{FF2B5EF4-FFF2-40B4-BE49-F238E27FC236}">
                <a16:creationId xmlns:a16="http://schemas.microsoft.com/office/drawing/2014/main" id="{FC20868C-6DE6-65BE-BA1D-44AC97AD7DC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494268" y="1911800"/>
            <a:ext cx="445980" cy="445980"/>
          </a:xfrm>
          <a:prstGeom prst="rect">
            <a:avLst/>
          </a:prstGeom>
        </p:spPr>
      </p:pic>
      <p:pic>
        <p:nvPicPr>
          <p:cNvPr id="66" name="Picture 65">
            <a:extLst>
              <a:ext uri="{FF2B5EF4-FFF2-40B4-BE49-F238E27FC236}">
                <a16:creationId xmlns:a16="http://schemas.microsoft.com/office/drawing/2014/main" id="{28DE0379-D5D5-1AC4-5699-1D8B3ABF36D2}"/>
              </a:ext>
            </a:extLst>
          </p:cNvPr>
          <p:cNvPicPr>
            <a:picLocks noChangeAspect="1"/>
          </p:cNvPicPr>
          <p:nvPr/>
        </p:nvPicPr>
        <p:blipFill>
          <a:blip r:embed="rId18"/>
          <a:stretch>
            <a:fillRect/>
          </a:stretch>
        </p:blipFill>
        <p:spPr>
          <a:xfrm rot="19768953">
            <a:off x="1458425" y="4093750"/>
            <a:ext cx="2249833" cy="1910848"/>
          </a:xfrm>
          <a:prstGeom prst="rect">
            <a:avLst/>
          </a:prstGeom>
        </p:spPr>
      </p:pic>
    </p:spTree>
    <p:extLst>
      <p:ext uri="{BB962C8B-B14F-4D97-AF65-F5344CB8AC3E}">
        <p14:creationId xmlns:p14="http://schemas.microsoft.com/office/powerpoint/2010/main" val="46207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154-DA39-23EF-C211-36BC1CB0AD3A}"/>
              </a:ext>
            </a:extLst>
          </p:cNvPr>
          <p:cNvSpPr>
            <a:spLocks noGrp="1"/>
          </p:cNvSpPr>
          <p:nvPr>
            <p:ph type="title"/>
          </p:nvPr>
        </p:nvSpPr>
        <p:spPr>
          <a:xfrm>
            <a:off x="661498" y="1072705"/>
            <a:ext cx="3091070" cy="3350128"/>
          </a:xfrm>
        </p:spPr>
        <p:txBody>
          <a:bodyPr>
            <a:normAutofit/>
          </a:bodyPr>
          <a:lstStyle/>
          <a:p>
            <a:r>
              <a:rPr lang="en-US" sz="7200" b="1" dirty="0">
                <a:solidFill>
                  <a:srgbClr val="E3B22C"/>
                </a:solidFill>
              </a:rPr>
              <a:t>WP5</a:t>
            </a:r>
            <a:r>
              <a:rPr lang="en-US" b="1" dirty="0"/>
              <a:t> </a:t>
            </a:r>
            <a:br>
              <a:rPr lang="en-US" b="1" dirty="0"/>
            </a:br>
            <a:br>
              <a:rPr lang="en-US" b="1" dirty="0"/>
            </a:br>
            <a:r>
              <a:rPr lang="en-US" sz="2400" dirty="0"/>
              <a:t>Integrated </a:t>
            </a:r>
            <a:br>
              <a:rPr lang="en-US" sz="2400" dirty="0"/>
            </a:br>
            <a:r>
              <a:rPr lang="en-US" sz="2400" dirty="0"/>
              <a:t>systems-based </a:t>
            </a:r>
            <a:br>
              <a:rPr lang="en-US" sz="2400" dirty="0"/>
            </a:br>
            <a:r>
              <a:rPr lang="en-US" sz="2400" dirty="0"/>
              <a:t>risk assessment</a:t>
            </a:r>
            <a:endParaRPr lang="en-GB" sz="2400" dirty="0"/>
          </a:p>
        </p:txBody>
      </p:sp>
      <p:sp>
        <p:nvSpPr>
          <p:cNvPr id="5" name="Slide Number Placeholder 4">
            <a:extLst>
              <a:ext uri="{FF2B5EF4-FFF2-40B4-BE49-F238E27FC236}">
                <a16:creationId xmlns:a16="http://schemas.microsoft.com/office/drawing/2014/main" id="{9F36D177-8E7A-1EEB-202E-D3A2AC687699}"/>
              </a:ext>
            </a:extLst>
          </p:cNvPr>
          <p:cNvSpPr>
            <a:spLocks noGrp="1"/>
          </p:cNvSpPr>
          <p:nvPr>
            <p:ph type="sldNum" sz="quarter" idx="12"/>
          </p:nvPr>
        </p:nvSpPr>
        <p:spPr/>
        <p:txBody>
          <a:bodyPr/>
          <a:lstStyle/>
          <a:p>
            <a:fld id="{36B5C20D-978D-984F-8A37-81783F56574E}" type="slidenum">
              <a:rPr lang="en-BG" smtClean="0"/>
              <a:t>18</a:t>
            </a:fld>
            <a:endParaRPr lang="en-BG"/>
          </a:p>
        </p:txBody>
      </p:sp>
      <p:grpSp>
        <p:nvGrpSpPr>
          <p:cNvPr id="3" name="Group 2">
            <a:extLst>
              <a:ext uri="{FF2B5EF4-FFF2-40B4-BE49-F238E27FC236}">
                <a16:creationId xmlns:a16="http://schemas.microsoft.com/office/drawing/2014/main" id="{7D0348C0-6A45-DA31-CF05-A7DF97B224DF}"/>
              </a:ext>
            </a:extLst>
          </p:cNvPr>
          <p:cNvGrpSpPr/>
          <p:nvPr/>
        </p:nvGrpSpPr>
        <p:grpSpPr>
          <a:xfrm>
            <a:off x="3846196" y="194947"/>
            <a:ext cx="1757089" cy="1757089"/>
            <a:chOff x="4666820" y="336210"/>
            <a:chExt cx="1757089" cy="1757089"/>
          </a:xfrm>
        </p:grpSpPr>
        <p:pic>
          <p:nvPicPr>
            <p:cNvPr id="9" name="Graphic 8">
              <a:extLst>
                <a:ext uri="{FF2B5EF4-FFF2-40B4-BE49-F238E27FC236}">
                  <a16:creationId xmlns:a16="http://schemas.microsoft.com/office/drawing/2014/main" id="{C71FE17A-F4E9-FCBC-27C4-F5735EE1CF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0" name="Graphic 9">
              <a:extLst>
                <a:ext uri="{FF2B5EF4-FFF2-40B4-BE49-F238E27FC236}">
                  <a16:creationId xmlns:a16="http://schemas.microsoft.com/office/drawing/2014/main" id="{7666EB1B-6539-9758-1966-1ABE357A0D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1" name="Group 10">
            <a:extLst>
              <a:ext uri="{FF2B5EF4-FFF2-40B4-BE49-F238E27FC236}">
                <a16:creationId xmlns:a16="http://schemas.microsoft.com/office/drawing/2014/main" id="{34E55E8F-1EF6-8D05-A123-64D1CBD6998D}"/>
              </a:ext>
            </a:extLst>
          </p:cNvPr>
          <p:cNvGrpSpPr/>
          <p:nvPr/>
        </p:nvGrpSpPr>
        <p:grpSpPr>
          <a:xfrm>
            <a:off x="3846196" y="1780689"/>
            <a:ext cx="1757089" cy="1757089"/>
            <a:chOff x="4666820" y="336210"/>
            <a:chExt cx="1757089" cy="1757089"/>
          </a:xfrm>
        </p:grpSpPr>
        <p:pic>
          <p:nvPicPr>
            <p:cNvPr id="12" name="Graphic 11">
              <a:extLst>
                <a:ext uri="{FF2B5EF4-FFF2-40B4-BE49-F238E27FC236}">
                  <a16:creationId xmlns:a16="http://schemas.microsoft.com/office/drawing/2014/main" id="{7D4D5510-B091-B9A3-1B8B-10DCA66332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3" name="Graphic 12">
              <a:extLst>
                <a:ext uri="{FF2B5EF4-FFF2-40B4-BE49-F238E27FC236}">
                  <a16:creationId xmlns:a16="http://schemas.microsoft.com/office/drawing/2014/main" id="{9BB9EAE8-79C5-4343-FC40-31132EAE51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4" name="Group 13">
            <a:extLst>
              <a:ext uri="{FF2B5EF4-FFF2-40B4-BE49-F238E27FC236}">
                <a16:creationId xmlns:a16="http://schemas.microsoft.com/office/drawing/2014/main" id="{E3681D3F-6D4E-F2DF-7793-1BDAE68D4DE4}"/>
              </a:ext>
            </a:extLst>
          </p:cNvPr>
          <p:cNvGrpSpPr/>
          <p:nvPr/>
        </p:nvGrpSpPr>
        <p:grpSpPr>
          <a:xfrm>
            <a:off x="3846196" y="3381793"/>
            <a:ext cx="1757089" cy="1757089"/>
            <a:chOff x="4666820" y="336210"/>
            <a:chExt cx="1757089" cy="1757089"/>
          </a:xfrm>
        </p:grpSpPr>
        <p:pic>
          <p:nvPicPr>
            <p:cNvPr id="15" name="Graphic 14">
              <a:extLst>
                <a:ext uri="{FF2B5EF4-FFF2-40B4-BE49-F238E27FC236}">
                  <a16:creationId xmlns:a16="http://schemas.microsoft.com/office/drawing/2014/main" id="{764D2292-5DED-F4A1-1026-A6B96672AA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6" name="Graphic 15">
              <a:extLst>
                <a:ext uri="{FF2B5EF4-FFF2-40B4-BE49-F238E27FC236}">
                  <a16:creationId xmlns:a16="http://schemas.microsoft.com/office/drawing/2014/main" id="{8FFE46EA-282F-40FD-DCF6-D5FAB06895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7" name="Group 16">
            <a:extLst>
              <a:ext uri="{FF2B5EF4-FFF2-40B4-BE49-F238E27FC236}">
                <a16:creationId xmlns:a16="http://schemas.microsoft.com/office/drawing/2014/main" id="{E8D19F39-9518-48EF-CDFB-9544683FC734}"/>
              </a:ext>
            </a:extLst>
          </p:cNvPr>
          <p:cNvGrpSpPr/>
          <p:nvPr/>
        </p:nvGrpSpPr>
        <p:grpSpPr>
          <a:xfrm>
            <a:off x="3846196" y="4933201"/>
            <a:ext cx="1757089" cy="1757089"/>
            <a:chOff x="4666820" y="336210"/>
            <a:chExt cx="1757089" cy="1757089"/>
          </a:xfrm>
        </p:grpSpPr>
        <p:pic>
          <p:nvPicPr>
            <p:cNvPr id="18" name="Graphic 17">
              <a:extLst>
                <a:ext uri="{FF2B5EF4-FFF2-40B4-BE49-F238E27FC236}">
                  <a16:creationId xmlns:a16="http://schemas.microsoft.com/office/drawing/2014/main" id="{8C955831-39DD-7AD9-5900-7D38B2BD97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9" name="Graphic 18">
              <a:extLst>
                <a:ext uri="{FF2B5EF4-FFF2-40B4-BE49-F238E27FC236}">
                  <a16:creationId xmlns:a16="http://schemas.microsoft.com/office/drawing/2014/main" id="{FDD9E789-1BF5-98B8-8BC4-D77371FFD5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sp>
        <p:nvSpPr>
          <p:cNvPr id="20" name="TextBox 19">
            <a:extLst>
              <a:ext uri="{FF2B5EF4-FFF2-40B4-BE49-F238E27FC236}">
                <a16:creationId xmlns:a16="http://schemas.microsoft.com/office/drawing/2014/main" id="{4E966EE9-AFFC-66E4-3B34-433C50BAEC02}"/>
              </a:ext>
            </a:extLst>
          </p:cNvPr>
          <p:cNvSpPr txBox="1"/>
          <p:nvPr/>
        </p:nvSpPr>
        <p:spPr>
          <a:xfrm>
            <a:off x="5545364" y="463079"/>
            <a:ext cx="5910035" cy="1200329"/>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Critically review current approaches of risk assessment and provide strategies for improvement integrating lethal and sublethal effects of single and multiple pesticides including interactions</a:t>
            </a:r>
          </a:p>
        </p:txBody>
      </p:sp>
      <p:sp>
        <p:nvSpPr>
          <p:cNvPr id="21" name="TextBox 20">
            <a:extLst>
              <a:ext uri="{FF2B5EF4-FFF2-40B4-BE49-F238E27FC236}">
                <a16:creationId xmlns:a16="http://schemas.microsoft.com/office/drawing/2014/main" id="{2F249D83-9015-E249-581F-AA15260FAD57}"/>
              </a:ext>
            </a:extLst>
          </p:cNvPr>
          <p:cNvSpPr txBox="1"/>
          <p:nvPr/>
        </p:nvSpPr>
        <p:spPr>
          <a:xfrm>
            <a:off x="5545365" y="2207087"/>
            <a:ext cx="5770334"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Develop landscape models integrating pesticide exposure and hazard to inform predictive pollinator population and community risk models </a:t>
            </a:r>
          </a:p>
        </p:txBody>
      </p:sp>
      <p:sp>
        <p:nvSpPr>
          <p:cNvPr id="22" name="TextBox 21">
            <a:extLst>
              <a:ext uri="{FF2B5EF4-FFF2-40B4-BE49-F238E27FC236}">
                <a16:creationId xmlns:a16="http://schemas.microsoft.com/office/drawing/2014/main" id="{E58E5401-B9DB-CC57-5F96-5EE8C4074231}"/>
              </a:ext>
            </a:extLst>
          </p:cNvPr>
          <p:cNvSpPr txBox="1"/>
          <p:nvPr/>
        </p:nvSpPr>
        <p:spPr>
          <a:xfrm>
            <a:off x="5545364" y="3936385"/>
            <a:ext cx="5770335"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Develop environmental scenarios for pesticide risk and mitigation models</a:t>
            </a:r>
          </a:p>
        </p:txBody>
      </p:sp>
      <p:sp>
        <p:nvSpPr>
          <p:cNvPr id="23" name="TextBox 22">
            <a:extLst>
              <a:ext uri="{FF2B5EF4-FFF2-40B4-BE49-F238E27FC236}">
                <a16:creationId xmlns:a16="http://schemas.microsoft.com/office/drawing/2014/main" id="{91EE57A6-9F78-BB8E-7620-CC537E6AE1B5}"/>
              </a:ext>
            </a:extLst>
          </p:cNvPr>
          <p:cNvSpPr txBox="1"/>
          <p:nvPr/>
        </p:nvSpPr>
        <p:spPr>
          <a:xfrm>
            <a:off x="5545364" y="5461972"/>
            <a:ext cx="5910036"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Develop an integrated open-access tool for a systems-based risk assessment </a:t>
            </a:r>
          </a:p>
        </p:txBody>
      </p:sp>
      <p:pic>
        <p:nvPicPr>
          <p:cNvPr id="25" name="Picture 24">
            <a:extLst>
              <a:ext uri="{FF2B5EF4-FFF2-40B4-BE49-F238E27FC236}">
                <a16:creationId xmlns:a16="http://schemas.microsoft.com/office/drawing/2014/main" id="{AABB84A5-E63D-A760-272E-B1B2BB4113BF}"/>
              </a:ext>
            </a:extLst>
          </p:cNvPr>
          <p:cNvPicPr>
            <a:picLocks noChangeAspect="1"/>
          </p:cNvPicPr>
          <p:nvPr/>
        </p:nvPicPr>
        <p:blipFill>
          <a:blip r:embed="rId7"/>
          <a:stretch>
            <a:fillRect/>
          </a:stretch>
        </p:blipFill>
        <p:spPr>
          <a:xfrm rot="1248903">
            <a:off x="954178" y="4183858"/>
            <a:ext cx="2505710" cy="1895075"/>
          </a:xfrm>
          <a:prstGeom prst="rect">
            <a:avLst/>
          </a:prstGeom>
        </p:spPr>
      </p:pic>
      <p:pic>
        <p:nvPicPr>
          <p:cNvPr id="28" name="Graphic 27">
            <a:extLst>
              <a:ext uri="{FF2B5EF4-FFF2-40B4-BE49-F238E27FC236}">
                <a16:creationId xmlns:a16="http://schemas.microsoft.com/office/drawing/2014/main" id="{C16B65B5-599E-543D-8481-A7FC1C2AEF5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12285" y="3971122"/>
            <a:ext cx="605191" cy="605191"/>
          </a:xfrm>
          <a:prstGeom prst="rect">
            <a:avLst/>
          </a:prstGeom>
        </p:spPr>
      </p:pic>
      <p:pic>
        <p:nvPicPr>
          <p:cNvPr id="31" name="Graphic 30">
            <a:extLst>
              <a:ext uri="{FF2B5EF4-FFF2-40B4-BE49-F238E27FC236}">
                <a16:creationId xmlns:a16="http://schemas.microsoft.com/office/drawing/2014/main" id="{BD168F01-3598-57E8-AD9F-5D864195C4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88838" y="767370"/>
            <a:ext cx="605191" cy="605191"/>
          </a:xfrm>
          <a:prstGeom prst="rect">
            <a:avLst/>
          </a:prstGeom>
        </p:spPr>
      </p:pic>
      <p:pic>
        <p:nvPicPr>
          <p:cNvPr id="33" name="Graphic 32">
            <a:extLst>
              <a:ext uri="{FF2B5EF4-FFF2-40B4-BE49-F238E27FC236}">
                <a16:creationId xmlns:a16="http://schemas.microsoft.com/office/drawing/2014/main" id="{175AC11E-6938-E92F-E382-13B0F8CD399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80683" y="5512834"/>
            <a:ext cx="595469" cy="595469"/>
          </a:xfrm>
          <a:prstGeom prst="rect">
            <a:avLst/>
          </a:prstGeom>
        </p:spPr>
      </p:pic>
      <p:pic>
        <p:nvPicPr>
          <p:cNvPr id="35" name="Graphic 34">
            <a:extLst>
              <a:ext uri="{FF2B5EF4-FFF2-40B4-BE49-F238E27FC236}">
                <a16:creationId xmlns:a16="http://schemas.microsoft.com/office/drawing/2014/main" id="{E8378E1C-AA64-37DA-4DE5-628F2045077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00562" y="2365299"/>
            <a:ext cx="607802" cy="607802"/>
          </a:xfrm>
          <a:prstGeom prst="rect">
            <a:avLst/>
          </a:prstGeom>
        </p:spPr>
      </p:pic>
    </p:spTree>
    <p:extLst>
      <p:ext uri="{BB962C8B-B14F-4D97-AF65-F5344CB8AC3E}">
        <p14:creationId xmlns:p14="http://schemas.microsoft.com/office/powerpoint/2010/main" val="27273937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154-DA39-23EF-C211-36BC1CB0AD3A}"/>
              </a:ext>
            </a:extLst>
          </p:cNvPr>
          <p:cNvSpPr>
            <a:spLocks noGrp="1"/>
          </p:cNvSpPr>
          <p:nvPr>
            <p:ph type="title"/>
          </p:nvPr>
        </p:nvSpPr>
        <p:spPr>
          <a:xfrm>
            <a:off x="661498" y="1072705"/>
            <a:ext cx="4367150" cy="3334085"/>
          </a:xfrm>
        </p:spPr>
        <p:txBody>
          <a:bodyPr>
            <a:normAutofit/>
          </a:bodyPr>
          <a:lstStyle/>
          <a:p>
            <a:r>
              <a:rPr lang="en-US" sz="7200" b="1" dirty="0">
                <a:solidFill>
                  <a:srgbClr val="E3B22C"/>
                </a:solidFill>
              </a:rPr>
              <a:t>WP6</a:t>
            </a:r>
            <a:r>
              <a:rPr lang="en-US" b="1" dirty="0"/>
              <a:t> </a:t>
            </a:r>
            <a:br>
              <a:rPr lang="en-US" b="1" dirty="0"/>
            </a:br>
            <a:br>
              <a:rPr lang="en-US" b="1" dirty="0"/>
            </a:br>
            <a:r>
              <a:rPr lang="en-US" sz="2400" dirty="0"/>
              <a:t>Integrated </a:t>
            </a:r>
            <a:br>
              <a:rPr lang="en-US" sz="2400" dirty="0"/>
            </a:br>
            <a:r>
              <a:rPr lang="en-US" sz="2400" dirty="0"/>
              <a:t>systems-based </a:t>
            </a:r>
            <a:br>
              <a:rPr lang="en-US" sz="2400" dirty="0"/>
            </a:br>
            <a:r>
              <a:rPr lang="en-US" sz="2400" dirty="0"/>
              <a:t>risk assessment</a:t>
            </a:r>
            <a:endParaRPr lang="en-GB" dirty="0"/>
          </a:p>
        </p:txBody>
      </p:sp>
      <p:sp>
        <p:nvSpPr>
          <p:cNvPr id="5" name="Slide Number Placeholder 4">
            <a:extLst>
              <a:ext uri="{FF2B5EF4-FFF2-40B4-BE49-F238E27FC236}">
                <a16:creationId xmlns:a16="http://schemas.microsoft.com/office/drawing/2014/main" id="{9F36D177-8E7A-1EEB-202E-D3A2AC687699}"/>
              </a:ext>
            </a:extLst>
          </p:cNvPr>
          <p:cNvSpPr>
            <a:spLocks noGrp="1"/>
          </p:cNvSpPr>
          <p:nvPr>
            <p:ph type="sldNum" sz="quarter" idx="12"/>
          </p:nvPr>
        </p:nvSpPr>
        <p:spPr/>
        <p:txBody>
          <a:bodyPr/>
          <a:lstStyle/>
          <a:p>
            <a:fld id="{36B5C20D-978D-984F-8A37-81783F56574E}" type="slidenum">
              <a:rPr lang="en-BG" smtClean="0"/>
              <a:t>19</a:t>
            </a:fld>
            <a:endParaRPr lang="en-BG"/>
          </a:p>
        </p:txBody>
      </p:sp>
      <p:grpSp>
        <p:nvGrpSpPr>
          <p:cNvPr id="3" name="Group 2">
            <a:extLst>
              <a:ext uri="{FF2B5EF4-FFF2-40B4-BE49-F238E27FC236}">
                <a16:creationId xmlns:a16="http://schemas.microsoft.com/office/drawing/2014/main" id="{F5EAC7E3-325A-530F-9EB7-0072C56EE7DE}"/>
              </a:ext>
            </a:extLst>
          </p:cNvPr>
          <p:cNvGrpSpPr/>
          <p:nvPr/>
        </p:nvGrpSpPr>
        <p:grpSpPr>
          <a:xfrm>
            <a:off x="3846196" y="194947"/>
            <a:ext cx="1757089" cy="1757089"/>
            <a:chOff x="4666820" y="336210"/>
            <a:chExt cx="1757089" cy="1757089"/>
          </a:xfrm>
        </p:grpSpPr>
        <p:pic>
          <p:nvPicPr>
            <p:cNvPr id="9" name="Graphic 8">
              <a:extLst>
                <a:ext uri="{FF2B5EF4-FFF2-40B4-BE49-F238E27FC236}">
                  <a16:creationId xmlns:a16="http://schemas.microsoft.com/office/drawing/2014/main" id="{6F332BD4-60CE-3D0D-20C0-7FBDE86D57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0" name="Graphic 9">
              <a:extLst>
                <a:ext uri="{FF2B5EF4-FFF2-40B4-BE49-F238E27FC236}">
                  <a16:creationId xmlns:a16="http://schemas.microsoft.com/office/drawing/2014/main" id="{33C39396-DF54-77B7-1066-8EE7CCD744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1" name="Group 10">
            <a:extLst>
              <a:ext uri="{FF2B5EF4-FFF2-40B4-BE49-F238E27FC236}">
                <a16:creationId xmlns:a16="http://schemas.microsoft.com/office/drawing/2014/main" id="{79927905-5289-FCA7-B225-041659A573A7}"/>
              </a:ext>
            </a:extLst>
          </p:cNvPr>
          <p:cNvGrpSpPr/>
          <p:nvPr/>
        </p:nvGrpSpPr>
        <p:grpSpPr>
          <a:xfrm>
            <a:off x="3846196" y="1780689"/>
            <a:ext cx="1757089" cy="1757089"/>
            <a:chOff x="4666820" y="336210"/>
            <a:chExt cx="1757089" cy="1757089"/>
          </a:xfrm>
        </p:grpSpPr>
        <p:pic>
          <p:nvPicPr>
            <p:cNvPr id="12" name="Graphic 11">
              <a:extLst>
                <a:ext uri="{FF2B5EF4-FFF2-40B4-BE49-F238E27FC236}">
                  <a16:creationId xmlns:a16="http://schemas.microsoft.com/office/drawing/2014/main" id="{74338C33-2B18-70C7-9029-791A32E50F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3" name="Graphic 12">
              <a:extLst>
                <a:ext uri="{FF2B5EF4-FFF2-40B4-BE49-F238E27FC236}">
                  <a16:creationId xmlns:a16="http://schemas.microsoft.com/office/drawing/2014/main" id="{C19B5475-3B28-EE14-8E69-C60DD4F3C3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4" name="Group 13">
            <a:extLst>
              <a:ext uri="{FF2B5EF4-FFF2-40B4-BE49-F238E27FC236}">
                <a16:creationId xmlns:a16="http://schemas.microsoft.com/office/drawing/2014/main" id="{9DAA7B3E-BE91-4056-29CA-805C7BEC96DE}"/>
              </a:ext>
            </a:extLst>
          </p:cNvPr>
          <p:cNvGrpSpPr/>
          <p:nvPr/>
        </p:nvGrpSpPr>
        <p:grpSpPr>
          <a:xfrm>
            <a:off x="3846196" y="3381793"/>
            <a:ext cx="1757089" cy="1757089"/>
            <a:chOff x="4666820" y="336210"/>
            <a:chExt cx="1757089" cy="1757089"/>
          </a:xfrm>
        </p:grpSpPr>
        <p:pic>
          <p:nvPicPr>
            <p:cNvPr id="15" name="Graphic 14">
              <a:extLst>
                <a:ext uri="{FF2B5EF4-FFF2-40B4-BE49-F238E27FC236}">
                  <a16:creationId xmlns:a16="http://schemas.microsoft.com/office/drawing/2014/main" id="{A65E595F-86CF-0428-A24A-56DB2BFB21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6" name="Graphic 15">
              <a:extLst>
                <a:ext uri="{FF2B5EF4-FFF2-40B4-BE49-F238E27FC236}">
                  <a16:creationId xmlns:a16="http://schemas.microsoft.com/office/drawing/2014/main" id="{83A1AE15-E616-0F63-9CCC-AB3BC5A202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7" name="Group 16">
            <a:extLst>
              <a:ext uri="{FF2B5EF4-FFF2-40B4-BE49-F238E27FC236}">
                <a16:creationId xmlns:a16="http://schemas.microsoft.com/office/drawing/2014/main" id="{71006294-97DB-7C11-04F9-187A4812F06A}"/>
              </a:ext>
            </a:extLst>
          </p:cNvPr>
          <p:cNvGrpSpPr/>
          <p:nvPr/>
        </p:nvGrpSpPr>
        <p:grpSpPr>
          <a:xfrm>
            <a:off x="3846196" y="4933201"/>
            <a:ext cx="1757089" cy="1757089"/>
            <a:chOff x="4666820" y="336210"/>
            <a:chExt cx="1757089" cy="1757089"/>
          </a:xfrm>
        </p:grpSpPr>
        <p:pic>
          <p:nvPicPr>
            <p:cNvPr id="18" name="Graphic 17">
              <a:extLst>
                <a:ext uri="{FF2B5EF4-FFF2-40B4-BE49-F238E27FC236}">
                  <a16:creationId xmlns:a16="http://schemas.microsoft.com/office/drawing/2014/main" id="{E9F4BC76-306F-1228-1E97-93233F4DE4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9" name="Graphic 18">
              <a:extLst>
                <a:ext uri="{FF2B5EF4-FFF2-40B4-BE49-F238E27FC236}">
                  <a16:creationId xmlns:a16="http://schemas.microsoft.com/office/drawing/2014/main" id="{BACEF611-7FEF-381A-C260-B81C83B2FA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sp>
        <p:nvSpPr>
          <p:cNvPr id="20" name="TextBox 19">
            <a:extLst>
              <a:ext uri="{FF2B5EF4-FFF2-40B4-BE49-F238E27FC236}">
                <a16:creationId xmlns:a16="http://schemas.microsoft.com/office/drawing/2014/main" id="{26FDBD70-CD1F-7629-DA12-5637488DA67E}"/>
              </a:ext>
            </a:extLst>
          </p:cNvPr>
          <p:cNvSpPr txBox="1"/>
          <p:nvPr/>
        </p:nvSpPr>
        <p:spPr>
          <a:xfrm>
            <a:off x="5545364" y="741141"/>
            <a:ext cx="5392267"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Identify effective response options to reduce pesticide risks to wild pollinators </a:t>
            </a:r>
          </a:p>
        </p:txBody>
      </p:sp>
      <p:sp>
        <p:nvSpPr>
          <p:cNvPr id="21" name="TextBox 20">
            <a:extLst>
              <a:ext uri="{FF2B5EF4-FFF2-40B4-BE49-F238E27FC236}">
                <a16:creationId xmlns:a16="http://schemas.microsoft.com/office/drawing/2014/main" id="{F750B801-5810-9EDB-F7D7-8D8D08EDC442}"/>
              </a:ext>
            </a:extLst>
          </p:cNvPr>
          <p:cNvSpPr txBox="1"/>
          <p:nvPr/>
        </p:nvSpPr>
        <p:spPr>
          <a:xfrm>
            <a:off x="5545365" y="2363215"/>
            <a:ext cx="5770334"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Synthesise WildPosh project findings and external knowledge </a:t>
            </a:r>
          </a:p>
        </p:txBody>
      </p:sp>
      <p:sp>
        <p:nvSpPr>
          <p:cNvPr id="22" name="TextBox 21">
            <a:extLst>
              <a:ext uri="{FF2B5EF4-FFF2-40B4-BE49-F238E27FC236}">
                <a16:creationId xmlns:a16="http://schemas.microsoft.com/office/drawing/2014/main" id="{E281CAFB-B0CF-3155-6001-77F28F2E4B73}"/>
              </a:ext>
            </a:extLst>
          </p:cNvPr>
          <p:cNvSpPr txBox="1"/>
          <p:nvPr/>
        </p:nvSpPr>
        <p:spPr>
          <a:xfrm>
            <a:off x="5545364" y="3936385"/>
            <a:ext cx="5770335"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Develop good practice guides for practitioners to mitigate the impacts of pesticides on wild pollinators</a:t>
            </a:r>
          </a:p>
        </p:txBody>
      </p:sp>
      <p:sp>
        <p:nvSpPr>
          <p:cNvPr id="23" name="TextBox 22">
            <a:extLst>
              <a:ext uri="{FF2B5EF4-FFF2-40B4-BE49-F238E27FC236}">
                <a16:creationId xmlns:a16="http://schemas.microsoft.com/office/drawing/2014/main" id="{314BF42B-C0A6-03FC-07C5-2CADDC9958BC}"/>
              </a:ext>
            </a:extLst>
          </p:cNvPr>
          <p:cNvSpPr txBox="1"/>
          <p:nvPr/>
        </p:nvSpPr>
        <p:spPr>
          <a:xfrm>
            <a:off x="5545364" y="5349294"/>
            <a:ext cx="5515359" cy="923330"/>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Engage in science-policy dialogues to inform national and international policy on the development of mitigation measures </a:t>
            </a:r>
          </a:p>
        </p:txBody>
      </p:sp>
      <p:pic>
        <p:nvPicPr>
          <p:cNvPr id="25" name="Graphic 24">
            <a:extLst>
              <a:ext uri="{FF2B5EF4-FFF2-40B4-BE49-F238E27FC236}">
                <a16:creationId xmlns:a16="http://schemas.microsoft.com/office/drawing/2014/main" id="{21512E7C-2AB1-DCC7-7EFA-E986D60FABA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78530" y="2341444"/>
            <a:ext cx="621090" cy="621090"/>
          </a:xfrm>
          <a:prstGeom prst="rect">
            <a:avLst/>
          </a:prstGeom>
        </p:spPr>
      </p:pic>
      <p:pic>
        <p:nvPicPr>
          <p:cNvPr id="27" name="Picture 26">
            <a:extLst>
              <a:ext uri="{FF2B5EF4-FFF2-40B4-BE49-F238E27FC236}">
                <a16:creationId xmlns:a16="http://schemas.microsoft.com/office/drawing/2014/main" id="{B22D541F-E83B-0812-D11E-D69FE8D95E42}"/>
              </a:ext>
            </a:extLst>
          </p:cNvPr>
          <p:cNvPicPr>
            <a:picLocks noChangeAspect="1"/>
          </p:cNvPicPr>
          <p:nvPr/>
        </p:nvPicPr>
        <p:blipFill>
          <a:blip r:embed="rId9"/>
          <a:stretch>
            <a:fillRect/>
          </a:stretch>
        </p:blipFill>
        <p:spPr>
          <a:xfrm rot="19979983">
            <a:off x="1581931" y="4471708"/>
            <a:ext cx="1487409" cy="1194927"/>
          </a:xfrm>
          <a:prstGeom prst="rect">
            <a:avLst/>
          </a:prstGeom>
        </p:spPr>
      </p:pic>
      <p:pic>
        <p:nvPicPr>
          <p:cNvPr id="29" name="Graphic 28">
            <a:extLst>
              <a:ext uri="{FF2B5EF4-FFF2-40B4-BE49-F238E27FC236}">
                <a16:creationId xmlns:a16="http://schemas.microsoft.com/office/drawing/2014/main" id="{B827DA06-2CB0-5878-AFAB-64FDA2E4E4F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56744" y="3966249"/>
            <a:ext cx="571904" cy="571904"/>
          </a:xfrm>
          <a:prstGeom prst="rect">
            <a:avLst/>
          </a:prstGeom>
        </p:spPr>
      </p:pic>
      <p:pic>
        <p:nvPicPr>
          <p:cNvPr id="31" name="Graphic 30">
            <a:extLst>
              <a:ext uri="{FF2B5EF4-FFF2-40B4-BE49-F238E27FC236}">
                <a16:creationId xmlns:a16="http://schemas.microsoft.com/office/drawing/2014/main" id="{38524732-21D1-587C-712C-D606D97D663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28060" y="5502439"/>
            <a:ext cx="609600" cy="609600"/>
          </a:xfrm>
          <a:prstGeom prst="rect">
            <a:avLst/>
          </a:prstGeom>
        </p:spPr>
      </p:pic>
      <p:pic>
        <p:nvPicPr>
          <p:cNvPr id="35" name="Graphic 34">
            <a:extLst>
              <a:ext uri="{FF2B5EF4-FFF2-40B4-BE49-F238E27FC236}">
                <a16:creationId xmlns:a16="http://schemas.microsoft.com/office/drawing/2014/main" id="{82BCD6D8-9DA2-8EDA-DC67-5322DDC47B6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39783" y="757068"/>
            <a:ext cx="609600" cy="609600"/>
          </a:xfrm>
          <a:prstGeom prst="rect">
            <a:avLst/>
          </a:prstGeom>
        </p:spPr>
      </p:pic>
    </p:spTree>
    <p:extLst>
      <p:ext uri="{BB962C8B-B14F-4D97-AF65-F5344CB8AC3E}">
        <p14:creationId xmlns:p14="http://schemas.microsoft.com/office/powerpoint/2010/main" val="3267062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79E425-9C3B-2C8B-FE05-D57BF6B65726}"/>
              </a:ext>
            </a:extLst>
          </p:cNvPr>
          <p:cNvSpPr>
            <a:spLocks noGrp="1"/>
          </p:cNvSpPr>
          <p:nvPr>
            <p:ph type="title"/>
          </p:nvPr>
        </p:nvSpPr>
        <p:spPr/>
        <p:txBody>
          <a:bodyPr/>
          <a:lstStyle/>
          <a:p>
            <a:r>
              <a:rPr lang="en-US" dirty="0"/>
              <a:t>Context</a:t>
            </a:r>
            <a:endParaRPr lang="en-GB" dirty="0"/>
          </a:p>
        </p:txBody>
      </p:sp>
      <p:sp>
        <p:nvSpPr>
          <p:cNvPr id="2" name="Text Placeholder 1">
            <a:extLst>
              <a:ext uri="{FF2B5EF4-FFF2-40B4-BE49-F238E27FC236}">
                <a16:creationId xmlns:a16="http://schemas.microsoft.com/office/drawing/2014/main" id="{46D85F48-BD9F-7480-B76E-2510B1A37818}"/>
              </a:ext>
            </a:extLst>
          </p:cNvPr>
          <p:cNvSpPr>
            <a:spLocks noGrp="1"/>
          </p:cNvSpPr>
          <p:nvPr>
            <p:ph type="body" idx="1"/>
          </p:nvPr>
        </p:nvSpPr>
        <p:spPr/>
        <p:txBody>
          <a:bodyPr/>
          <a:lstStyle/>
          <a:p>
            <a:endParaRPr lang="en-GB"/>
          </a:p>
        </p:txBody>
      </p:sp>
      <p:sp>
        <p:nvSpPr>
          <p:cNvPr id="4" name="Espace réservé du numéro de diapositive 3">
            <a:extLst>
              <a:ext uri="{FF2B5EF4-FFF2-40B4-BE49-F238E27FC236}">
                <a16:creationId xmlns:a16="http://schemas.microsoft.com/office/drawing/2014/main" id="{648EA58F-DFD9-7DDA-A1EC-052E7620F7FB}"/>
              </a:ext>
            </a:extLst>
          </p:cNvPr>
          <p:cNvSpPr>
            <a:spLocks noGrp="1"/>
          </p:cNvSpPr>
          <p:nvPr>
            <p:ph type="sldNum" sz="quarter" idx="12"/>
          </p:nvPr>
        </p:nvSpPr>
        <p:spPr/>
        <p:txBody>
          <a:bodyPr/>
          <a:lstStyle/>
          <a:p>
            <a:fld id="{36B5C20D-978D-984F-8A37-81783F56574E}" type="slidenum">
              <a:rPr lang="en-BG" smtClean="0"/>
              <a:t>2</a:t>
            </a:fld>
            <a:endParaRPr lang="en-BG"/>
          </a:p>
        </p:txBody>
      </p:sp>
    </p:spTree>
    <p:extLst>
      <p:ext uri="{BB962C8B-B14F-4D97-AF65-F5344CB8AC3E}">
        <p14:creationId xmlns:p14="http://schemas.microsoft.com/office/powerpoint/2010/main" val="2633636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154-DA39-23EF-C211-36BC1CB0AD3A}"/>
              </a:ext>
            </a:extLst>
          </p:cNvPr>
          <p:cNvSpPr>
            <a:spLocks noGrp="1"/>
          </p:cNvSpPr>
          <p:nvPr>
            <p:ph type="title"/>
          </p:nvPr>
        </p:nvSpPr>
        <p:spPr>
          <a:xfrm>
            <a:off x="656232" y="1072705"/>
            <a:ext cx="3006969" cy="3241889"/>
          </a:xfrm>
        </p:spPr>
        <p:txBody>
          <a:bodyPr>
            <a:noAutofit/>
          </a:bodyPr>
          <a:lstStyle/>
          <a:p>
            <a:r>
              <a:rPr lang="en-US" sz="7200" b="1" dirty="0">
                <a:solidFill>
                  <a:srgbClr val="E3B22C"/>
                </a:solidFill>
              </a:rPr>
              <a:t>WP7</a:t>
            </a:r>
            <a:br>
              <a:rPr lang="en-US" b="1" dirty="0"/>
            </a:br>
            <a:br>
              <a:rPr lang="en-US" b="1" dirty="0"/>
            </a:br>
            <a:r>
              <a:rPr lang="en-US" sz="2400" dirty="0"/>
              <a:t>Communication, knowledge exchange and impact</a:t>
            </a:r>
            <a:endParaRPr lang="en-GB" dirty="0"/>
          </a:p>
        </p:txBody>
      </p:sp>
      <p:sp>
        <p:nvSpPr>
          <p:cNvPr id="5" name="Slide Number Placeholder 4">
            <a:extLst>
              <a:ext uri="{FF2B5EF4-FFF2-40B4-BE49-F238E27FC236}">
                <a16:creationId xmlns:a16="http://schemas.microsoft.com/office/drawing/2014/main" id="{9F36D177-8E7A-1EEB-202E-D3A2AC687699}"/>
              </a:ext>
            </a:extLst>
          </p:cNvPr>
          <p:cNvSpPr>
            <a:spLocks noGrp="1"/>
          </p:cNvSpPr>
          <p:nvPr>
            <p:ph type="sldNum" sz="quarter" idx="12"/>
          </p:nvPr>
        </p:nvSpPr>
        <p:spPr/>
        <p:txBody>
          <a:bodyPr/>
          <a:lstStyle/>
          <a:p>
            <a:fld id="{36B5C20D-978D-984F-8A37-81783F56574E}" type="slidenum">
              <a:rPr lang="en-BG" smtClean="0"/>
              <a:t>20</a:t>
            </a:fld>
            <a:endParaRPr lang="en-BG"/>
          </a:p>
        </p:txBody>
      </p:sp>
      <p:grpSp>
        <p:nvGrpSpPr>
          <p:cNvPr id="3" name="Group 2">
            <a:extLst>
              <a:ext uri="{FF2B5EF4-FFF2-40B4-BE49-F238E27FC236}">
                <a16:creationId xmlns:a16="http://schemas.microsoft.com/office/drawing/2014/main" id="{AED12085-5E6D-AC48-FA28-ED091872A490}"/>
              </a:ext>
            </a:extLst>
          </p:cNvPr>
          <p:cNvGrpSpPr/>
          <p:nvPr/>
        </p:nvGrpSpPr>
        <p:grpSpPr>
          <a:xfrm>
            <a:off x="3846196" y="194947"/>
            <a:ext cx="1757089" cy="1757089"/>
            <a:chOff x="4666820" y="336210"/>
            <a:chExt cx="1757089" cy="1757089"/>
          </a:xfrm>
        </p:grpSpPr>
        <p:pic>
          <p:nvPicPr>
            <p:cNvPr id="9" name="Graphic 8">
              <a:extLst>
                <a:ext uri="{FF2B5EF4-FFF2-40B4-BE49-F238E27FC236}">
                  <a16:creationId xmlns:a16="http://schemas.microsoft.com/office/drawing/2014/main" id="{C59FC12C-CC72-04A7-2928-6A449B97E7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0" name="Graphic 9">
              <a:extLst>
                <a:ext uri="{FF2B5EF4-FFF2-40B4-BE49-F238E27FC236}">
                  <a16:creationId xmlns:a16="http://schemas.microsoft.com/office/drawing/2014/main" id="{ED410910-DDCD-BF14-5A02-B6771F1E63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1" name="Group 10">
            <a:extLst>
              <a:ext uri="{FF2B5EF4-FFF2-40B4-BE49-F238E27FC236}">
                <a16:creationId xmlns:a16="http://schemas.microsoft.com/office/drawing/2014/main" id="{BC94829B-9EBD-52DA-455B-4E8D46105F14}"/>
              </a:ext>
            </a:extLst>
          </p:cNvPr>
          <p:cNvGrpSpPr/>
          <p:nvPr/>
        </p:nvGrpSpPr>
        <p:grpSpPr>
          <a:xfrm>
            <a:off x="3846196" y="1780689"/>
            <a:ext cx="1757089" cy="1757089"/>
            <a:chOff x="4666820" y="336210"/>
            <a:chExt cx="1757089" cy="1757089"/>
          </a:xfrm>
        </p:grpSpPr>
        <p:pic>
          <p:nvPicPr>
            <p:cNvPr id="12" name="Graphic 11">
              <a:extLst>
                <a:ext uri="{FF2B5EF4-FFF2-40B4-BE49-F238E27FC236}">
                  <a16:creationId xmlns:a16="http://schemas.microsoft.com/office/drawing/2014/main" id="{7CEC6E7B-1BDF-6EA5-5426-5F50AAA02F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3" name="Graphic 12">
              <a:extLst>
                <a:ext uri="{FF2B5EF4-FFF2-40B4-BE49-F238E27FC236}">
                  <a16:creationId xmlns:a16="http://schemas.microsoft.com/office/drawing/2014/main" id="{F56E2EA9-40E1-2D9C-D937-3ABE2FF46C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4" name="Group 13">
            <a:extLst>
              <a:ext uri="{FF2B5EF4-FFF2-40B4-BE49-F238E27FC236}">
                <a16:creationId xmlns:a16="http://schemas.microsoft.com/office/drawing/2014/main" id="{FA8B6F8F-3268-2704-B0B5-D96A8053D86E}"/>
              </a:ext>
            </a:extLst>
          </p:cNvPr>
          <p:cNvGrpSpPr/>
          <p:nvPr/>
        </p:nvGrpSpPr>
        <p:grpSpPr>
          <a:xfrm>
            <a:off x="3846196" y="3381793"/>
            <a:ext cx="1757089" cy="1757089"/>
            <a:chOff x="4666820" y="336210"/>
            <a:chExt cx="1757089" cy="1757089"/>
          </a:xfrm>
        </p:grpSpPr>
        <p:pic>
          <p:nvPicPr>
            <p:cNvPr id="15" name="Graphic 14">
              <a:extLst>
                <a:ext uri="{FF2B5EF4-FFF2-40B4-BE49-F238E27FC236}">
                  <a16:creationId xmlns:a16="http://schemas.microsoft.com/office/drawing/2014/main" id="{729D230F-0F2C-3523-48B6-F8133B2B7D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6" name="Graphic 15">
              <a:extLst>
                <a:ext uri="{FF2B5EF4-FFF2-40B4-BE49-F238E27FC236}">
                  <a16:creationId xmlns:a16="http://schemas.microsoft.com/office/drawing/2014/main" id="{992E2552-2BED-A4EB-3BD8-659EDD6661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7" name="Group 16">
            <a:extLst>
              <a:ext uri="{FF2B5EF4-FFF2-40B4-BE49-F238E27FC236}">
                <a16:creationId xmlns:a16="http://schemas.microsoft.com/office/drawing/2014/main" id="{DB4E109C-AF6B-E0CC-5DB4-93D898EF9774}"/>
              </a:ext>
            </a:extLst>
          </p:cNvPr>
          <p:cNvGrpSpPr/>
          <p:nvPr/>
        </p:nvGrpSpPr>
        <p:grpSpPr>
          <a:xfrm>
            <a:off x="3846196" y="4933201"/>
            <a:ext cx="1757089" cy="1757089"/>
            <a:chOff x="4666820" y="336210"/>
            <a:chExt cx="1757089" cy="1757089"/>
          </a:xfrm>
        </p:grpSpPr>
        <p:pic>
          <p:nvPicPr>
            <p:cNvPr id="18" name="Graphic 17">
              <a:extLst>
                <a:ext uri="{FF2B5EF4-FFF2-40B4-BE49-F238E27FC236}">
                  <a16:creationId xmlns:a16="http://schemas.microsoft.com/office/drawing/2014/main" id="{7EA88ACA-7C52-944A-9E94-33B465CCFC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9" name="Graphic 18">
              <a:extLst>
                <a:ext uri="{FF2B5EF4-FFF2-40B4-BE49-F238E27FC236}">
                  <a16:creationId xmlns:a16="http://schemas.microsoft.com/office/drawing/2014/main" id="{B48FA695-A83E-C3A9-3701-AC62ED7BC3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sp>
        <p:nvSpPr>
          <p:cNvPr id="20" name="TextBox 19">
            <a:extLst>
              <a:ext uri="{FF2B5EF4-FFF2-40B4-BE49-F238E27FC236}">
                <a16:creationId xmlns:a16="http://schemas.microsoft.com/office/drawing/2014/main" id="{BB44BB4F-8E2D-7D4D-3D43-515433BD31A2}"/>
              </a:ext>
            </a:extLst>
          </p:cNvPr>
          <p:cNvSpPr txBox="1"/>
          <p:nvPr/>
        </p:nvSpPr>
        <p:spPr>
          <a:xfrm>
            <a:off x="5545364" y="741141"/>
            <a:ext cx="5392267"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Raise awareness of the project through a </a:t>
            </a:r>
            <a:r>
              <a:rPr lang="en-US" dirty="0" err="1">
                <a:solidFill>
                  <a:srgbClr val="1F2C2D"/>
                </a:solidFill>
                <a:latin typeface="Arial" panose="020B0604020202020204" pitchFamily="34" charset="0"/>
                <a:cs typeface="Arial" panose="020B0604020202020204" pitchFamily="34" charset="0"/>
              </a:rPr>
              <a:t>recognisable</a:t>
            </a:r>
            <a:r>
              <a:rPr lang="en-US" dirty="0">
                <a:solidFill>
                  <a:srgbClr val="1F2C2D"/>
                </a:solidFill>
                <a:latin typeface="Arial" panose="020B0604020202020204" pitchFamily="34" charset="0"/>
                <a:cs typeface="Arial" panose="020B0604020202020204" pitchFamily="34" charset="0"/>
              </a:rPr>
              <a:t> project branding and website</a:t>
            </a:r>
          </a:p>
        </p:txBody>
      </p:sp>
      <p:sp>
        <p:nvSpPr>
          <p:cNvPr id="21" name="TextBox 20">
            <a:extLst>
              <a:ext uri="{FF2B5EF4-FFF2-40B4-BE49-F238E27FC236}">
                <a16:creationId xmlns:a16="http://schemas.microsoft.com/office/drawing/2014/main" id="{28D3292A-9BE0-D34C-98ED-8DE0D99E63C4}"/>
              </a:ext>
            </a:extLst>
          </p:cNvPr>
          <p:cNvSpPr txBox="1"/>
          <p:nvPr/>
        </p:nvSpPr>
        <p:spPr>
          <a:xfrm>
            <a:off x="5545365" y="2049181"/>
            <a:ext cx="5515358" cy="1200329"/>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Develop a Communication Plan (CP) and Plan for the Exploitation and Dissemination of Results (PEDR) to ensure the impact and long-term legacy of the project’s results</a:t>
            </a:r>
          </a:p>
        </p:txBody>
      </p:sp>
      <p:sp>
        <p:nvSpPr>
          <p:cNvPr id="22" name="TextBox 21">
            <a:extLst>
              <a:ext uri="{FF2B5EF4-FFF2-40B4-BE49-F238E27FC236}">
                <a16:creationId xmlns:a16="http://schemas.microsoft.com/office/drawing/2014/main" id="{92B0AEA2-2E64-8661-1FC5-CB1BA83F7522}"/>
              </a:ext>
            </a:extLst>
          </p:cNvPr>
          <p:cNvSpPr txBox="1"/>
          <p:nvPr/>
        </p:nvSpPr>
        <p:spPr>
          <a:xfrm>
            <a:off x="5545364" y="3936385"/>
            <a:ext cx="5770335" cy="646331"/>
          </a:xfrm>
          <a:prstGeom prst="rect">
            <a:avLst/>
          </a:prstGeom>
          <a:noFill/>
        </p:spPr>
        <p:txBody>
          <a:bodyPr wrap="square">
            <a:spAutoFit/>
          </a:bodyPr>
          <a:lstStyle/>
          <a:p>
            <a:r>
              <a:rPr lang="en-US" dirty="0" err="1">
                <a:solidFill>
                  <a:srgbClr val="1F2C2D"/>
                </a:solidFill>
                <a:latin typeface="Arial" panose="020B0604020202020204" pitchFamily="34" charset="0"/>
                <a:cs typeface="Arial" panose="020B0604020202020204" pitchFamily="34" charset="0"/>
              </a:rPr>
              <a:t>Maximise</a:t>
            </a:r>
            <a:r>
              <a:rPr lang="en-US" dirty="0">
                <a:solidFill>
                  <a:srgbClr val="1F2C2D"/>
                </a:solidFill>
                <a:latin typeface="Arial" panose="020B0604020202020204" pitchFamily="34" charset="0"/>
                <a:cs typeface="Arial" panose="020B0604020202020204" pitchFamily="34" charset="0"/>
              </a:rPr>
              <a:t> </a:t>
            </a:r>
            <a:r>
              <a:rPr lang="en-US" dirty="0" err="1">
                <a:solidFill>
                  <a:srgbClr val="1F2C2D"/>
                </a:solidFill>
                <a:latin typeface="Arial" panose="020B0604020202020204" pitchFamily="34" charset="0"/>
                <a:cs typeface="Arial" panose="020B0604020202020204" pitchFamily="34" charset="0"/>
              </a:rPr>
              <a:t>WildPosh’s</a:t>
            </a:r>
            <a:r>
              <a:rPr lang="en-US" dirty="0">
                <a:solidFill>
                  <a:srgbClr val="1F2C2D"/>
                </a:solidFill>
                <a:latin typeface="Arial" panose="020B0604020202020204" pitchFamily="34" charset="0"/>
                <a:cs typeface="Arial" panose="020B0604020202020204" pitchFamily="34" charset="0"/>
              </a:rPr>
              <a:t> outreach to relevant stakeholders of the quadruple helix model</a:t>
            </a:r>
          </a:p>
        </p:txBody>
      </p:sp>
      <p:sp>
        <p:nvSpPr>
          <p:cNvPr id="23" name="TextBox 22">
            <a:extLst>
              <a:ext uri="{FF2B5EF4-FFF2-40B4-BE49-F238E27FC236}">
                <a16:creationId xmlns:a16="http://schemas.microsoft.com/office/drawing/2014/main" id="{A92D7C23-06F5-2A70-7044-3E3BC94BC3E7}"/>
              </a:ext>
            </a:extLst>
          </p:cNvPr>
          <p:cNvSpPr txBox="1"/>
          <p:nvPr/>
        </p:nvSpPr>
        <p:spPr>
          <a:xfrm>
            <a:off x="5545364" y="5502591"/>
            <a:ext cx="5515359"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Establish collaboration paths and synergies with land to sea ecosystems and biodiversity actors</a:t>
            </a:r>
          </a:p>
        </p:txBody>
      </p:sp>
      <p:pic>
        <p:nvPicPr>
          <p:cNvPr id="25" name="Graphic 24">
            <a:extLst>
              <a:ext uri="{FF2B5EF4-FFF2-40B4-BE49-F238E27FC236}">
                <a16:creationId xmlns:a16="http://schemas.microsoft.com/office/drawing/2014/main" id="{A6D0C520-5F89-9E84-AE2B-4EACF95EB62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25741" y="760285"/>
            <a:ext cx="580918" cy="580918"/>
          </a:xfrm>
          <a:prstGeom prst="rect">
            <a:avLst/>
          </a:prstGeom>
        </p:spPr>
      </p:pic>
      <p:pic>
        <p:nvPicPr>
          <p:cNvPr id="27" name="Graphic 26">
            <a:extLst>
              <a:ext uri="{FF2B5EF4-FFF2-40B4-BE49-F238E27FC236}">
                <a16:creationId xmlns:a16="http://schemas.microsoft.com/office/drawing/2014/main" id="{AC0E5241-340B-B80A-9032-DE44CF1B078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15467" y="5479092"/>
            <a:ext cx="659556" cy="659556"/>
          </a:xfrm>
          <a:prstGeom prst="rect">
            <a:avLst/>
          </a:prstGeom>
        </p:spPr>
      </p:pic>
      <p:pic>
        <p:nvPicPr>
          <p:cNvPr id="37" name="Graphic 36">
            <a:extLst>
              <a:ext uri="{FF2B5EF4-FFF2-40B4-BE49-F238E27FC236}">
                <a16:creationId xmlns:a16="http://schemas.microsoft.com/office/drawing/2014/main" id="{69BA4DFA-9E31-05B7-66EA-1A44892656E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484915" y="3993281"/>
            <a:ext cx="485459" cy="485459"/>
          </a:xfrm>
          <a:prstGeom prst="rect">
            <a:avLst/>
          </a:prstGeom>
        </p:spPr>
      </p:pic>
      <p:pic>
        <p:nvPicPr>
          <p:cNvPr id="39" name="Graphic 38">
            <a:extLst>
              <a:ext uri="{FF2B5EF4-FFF2-40B4-BE49-F238E27FC236}">
                <a16:creationId xmlns:a16="http://schemas.microsoft.com/office/drawing/2014/main" id="{0D5587DF-9BB6-319A-6E34-209F2158A9D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76968" y="2397254"/>
            <a:ext cx="529691" cy="529691"/>
          </a:xfrm>
          <a:prstGeom prst="rect">
            <a:avLst/>
          </a:prstGeom>
        </p:spPr>
      </p:pic>
      <p:pic>
        <p:nvPicPr>
          <p:cNvPr id="41" name="Picture 40">
            <a:extLst>
              <a:ext uri="{FF2B5EF4-FFF2-40B4-BE49-F238E27FC236}">
                <a16:creationId xmlns:a16="http://schemas.microsoft.com/office/drawing/2014/main" id="{3DE2D44D-26EA-7AA0-AA48-13621F8F413B}"/>
              </a:ext>
            </a:extLst>
          </p:cNvPr>
          <p:cNvPicPr>
            <a:picLocks noChangeAspect="1"/>
          </p:cNvPicPr>
          <p:nvPr/>
        </p:nvPicPr>
        <p:blipFill>
          <a:blip r:embed="rId15"/>
          <a:stretch>
            <a:fillRect/>
          </a:stretch>
        </p:blipFill>
        <p:spPr>
          <a:xfrm rot="19585533">
            <a:off x="1551621" y="4314863"/>
            <a:ext cx="1848670" cy="1590788"/>
          </a:xfrm>
          <a:prstGeom prst="rect">
            <a:avLst/>
          </a:prstGeom>
        </p:spPr>
      </p:pic>
    </p:spTree>
    <p:extLst>
      <p:ext uri="{BB962C8B-B14F-4D97-AF65-F5344CB8AC3E}">
        <p14:creationId xmlns:p14="http://schemas.microsoft.com/office/powerpoint/2010/main" val="23551820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154-DA39-23EF-C211-36BC1CB0AD3A}"/>
              </a:ext>
            </a:extLst>
          </p:cNvPr>
          <p:cNvSpPr>
            <a:spLocks noGrp="1"/>
          </p:cNvSpPr>
          <p:nvPr>
            <p:ph type="title"/>
          </p:nvPr>
        </p:nvSpPr>
        <p:spPr>
          <a:xfrm>
            <a:off x="647852" y="3919549"/>
            <a:ext cx="3248258" cy="2626402"/>
          </a:xfrm>
        </p:spPr>
        <p:txBody>
          <a:bodyPr>
            <a:noAutofit/>
          </a:bodyPr>
          <a:lstStyle/>
          <a:p>
            <a:r>
              <a:rPr lang="en-US" sz="7200" b="1" dirty="0">
                <a:solidFill>
                  <a:srgbClr val="81A237"/>
                </a:solidFill>
              </a:rPr>
              <a:t>WP9</a:t>
            </a:r>
            <a:br>
              <a:rPr lang="en-US" sz="7200" b="1" dirty="0">
                <a:solidFill>
                  <a:srgbClr val="81A237"/>
                </a:solidFill>
              </a:rPr>
            </a:br>
            <a:br>
              <a:rPr lang="en-US" b="1" dirty="0"/>
            </a:br>
            <a:r>
              <a:rPr lang="en-US" sz="2400" dirty="0"/>
              <a:t>Ethics requirements</a:t>
            </a:r>
            <a:br>
              <a:rPr lang="en-US" sz="2400" dirty="0"/>
            </a:br>
            <a:endParaRPr lang="en-GB" sz="2400" dirty="0"/>
          </a:p>
        </p:txBody>
      </p:sp>
      <p:sp>
        <p:nvSpPr>
          <p:cNvPr id="5" name="Slide Number Placeholder 4">
            <a:extLst>
              <a:ext uri="{FF2B5EF4-FFF2-40B4-BE49-F238E27FC236}">
                <a16:creationId xmlns:a16="http://schemas.microsoft.com/office/drawing/2014/main" id="{9F36D177-8E7A-1EEB-202E-D3A2AC687699}"/>
              </a:ext>
            </a:extLst>
          </p:cNvPr>
          <p:cNvSpPr>
            <a:spLocks noGrp="1"/>
          </p:cNvSpPr>
          <p:nvPr>
            <p:ph type="sldNum" sz="quarter" idx="12"/>
          </p:nvPr>
        </p:nvSpPr>
        <p:spPr/>
        <p:txBody>
          <a:bodyPr/>
          <a:lstStyle/>
          <a:p>
            <a:fld id="{36B5C20D-978D-984F-8A37-81783F56574E}" type="slidenum">
              <a:rPr lang="en-BG" smtClean="0"/>
              <a:t>21</a:t>
            </a:fld>
            <a:endParaRPr lang="en-BG"/>
          </a:p>
        </p:txBody>
      </p:sp>
      <p:sp>
        <p:nvSpPr>
          <p:cNvPr id="3" name="Title 1">
            <a:extLst>
              <a:ext uri="{FF2B5EF4-FFF2-40B4-BE49-F238E27FC236}">
                <a16:creationId xmlns:a16="http://schemas.microsoft.com/office/drawing/2014/main" id="{B865EB08-8386-C387-538C-90CADC43E8E8}"/>
              </a:ext>
            </a:extLst>
          </p:cNvPr>
          <p:cNvSpPr txBox="1">
            <a:spLocks/>
          </p:cNvSpPr>
          <p:nvPr/>
        </p:nvSpPr>
        <p:spPr>
          <a:xfrm>
            <a:off x="658750" y="1072432"/>
            <a:ext cx="3765886" cy="266428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bg1"/>
                </a:solidFill>
                <a:latin typeface="Montserrat" pitchFamily="2" charset="77"/>
                <a:ea typeface="+mj-ea"/>
                <a:cs typeface="+mj-cs"/>
              </a:defRPr>
            </a:lvl1pPr>
          </a:lstStyle>
          <a:p>
            <a:r>
              <a:rPr lang="en-US" sz="7200" b="1" dirty="0">
                <a:solidFill>
                  <a:srgbClr val="81A237"/>
                </a:solidFill>
              </a:rPr>
              <a:t>WP8</a:t>
            </a:r>
          </a:p>
          <a:p>
            <a:endParaRPr lang="en-US" sz="2400" dirty="0"/>
          </a:p>
          <a:p>
            <a:r>
              <a:rPr lang="en-US" sz="2400" dirty="0"/>
              <a:t>Project </a:t>
            </a:r>
            <a:br>
              <a:rPr lang="en-US" sz="2400" dirty="0"/>
            </a:br>
            <a:r>
              <a:rPr lang="en-US" sz="2400" dirty="0"/>
              <a:t>Management and Scientific Coordination</a:t>
            </a:r>
            <a:endParaRPr lang="en-GB" sz="2400" dirty="0"/>
          </a:p>
        </p:txBody>
      </p:sp>
      <p:grpSp>
        <p:nvGrpSpPr>
          <p:cNvPr id="6" name="Group 5">
            <a:extLst>
              <a:ext uri="{FF2B5EF4-FFF2-40B4-BE49-F238E27FC236}">
                <a16:creationId xmlns:a16="http://schemas.microsoft.com/office/drawing/2014/main" id="{EFF08377-CCE5-F43E-B404-51E1FAF56447}"/>
              </a:ext>
            </a:extLst>
          </p:cNvPr>
          <p:cNvGrpSpPr/>
          <p:nvPr/>
        </p:nvGrpSpPr>
        <p:grpSpPr>
          <a:xfrm>
            <a:off x="3846196" y="1174632"/>
            <a:ext cx="1757089" cy="1757089"/>
            <a:chOff x="4666820" y="336210"/>
            <a:chExt cx="1757089" cy="1757089"/>
          </a:xfrm>
        </p:grpSpPr>
        <p:pic>
          <p:nvPicPr>
            <p:cNvPr id="8" name="Graphic 7">
              <a:extLst>
                <a:ext uri="{FF2B5EF4-FFF2-40B4-BE49-F238E27FC236}">
                  <a16:creationId xmlns:a16="http://schemas.microsoft.com/office/drawing/2014/main" id="{D34EA3E4-C078-EB4B-8D2B-02B37747BB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9" name="Graphic 8">
              <a:extLst>
                <a:ext uri="{FF2B5EF4-FFF2-40B4-BE49-F238E27FC236}">
                  <a16:creationId xmlns:a16="http://schemas.microsoft.com/office/drawing/2014/main" id="{8145FDBD-F9C6-0A67-80A1-38E3968B1A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grpSp>
        <p:nvGrpSpPr>
          <p:cNvPr id="10" name="Group 9">
            <a:extLst>
              <a:ext uri="{FF2B5EF4-FFF2-40B4-BE49-F238E27FC236}">
                <a16:creationId xmlns:a16="http://schemas.microsoft.com/office/drawing/2014/main" id="{5D7DF928-70A3-33ED-8FA5-BE8659BA821E}"/>
              </a:ext>
            </a:extLst>
          </p:cNvPr>
          <p:cNvGrpSpPr/>
          <p:nvPr/>
        </p:nvGrpSpPr>
        <p:grpSpPr>
          <a:xfrm>
            <a:off x="3844194" y="4373660"/>
            <a:ext cx="1757089" cy="1757089"/>
            <a:chOff x="4666820" y="336210"/>
            <a:chExt cx="1757089" cy="1757089"/>
          </a:xfrm>
        </p:grpSpPr>
        <p:pic>
          <p:nvPicPr>
            <p:cNvPr id="11" name="Graphic 10">
              <a:extLst>
                <a:ext uri="{FF2B5EF4-FFF2-40B4-BE49-F238E27FC236}">
                  <a16:creationId xmlns:a16="http://schemas.microsoft.com/office/drawing/2014/main" id="{89CDF863-4798-CC0F-27E6-46931A10BB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6820" y="336210"/>
              <a:ext cx="1757089" cy="1757089"/>
            </a:xfrm>
            <a:prstGeom prst="rect">
              <a:avLst/>
            </a:prstGeom>
          </p:spPr>
        </p:pic>
        <p:pic>
          <p:nvPicPr>
            <p:cNvPr id="12" name="Graphic 11">
              <a:extLst>
                <a:ext uri="{FF2B5EF4-FFF2-40B4-BE49-F238E27FC236}">
                  <a16:creationId xmlns:a16="http://schemas.microsoft.com/office/drawing/2014/main" id="{977180B6-0EA5-CFB1-F956-81D992F7DB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0982" y="551587"/>
              <a:ext cx="1324762" cy="1324762"/>
            </a:xfrm>
            <a:prstGeom prst="rect">
              <a:avLst/>
            </a:prstGeom>
          </p:spPr>
        </p:pic>
      </p:grpSp>
      <p:sp>
        <p:nvSpPr>
          <p:cNvPr id="13" name="TextBox 12">
            <a:extLst>
              <a:ext uri="{FF2B5EF4-FFF2-40B4-BE49-F238E27FC236}">
                <a16:creationId xmlns:a16="http://schemas.microsoft.com/office/drawing/2014/main" id="{B0BBCD56-9885-AD24-51D8-33487F188772}"/>
              </a:ext>
            </a:extLst>
          </p:cNvPr>
          <p:cNvSpPr txBox="1"/>
          <p:nvPr/>
        </p:nvSpPr>
        <p:spPr>
          <a:xfrm>
            <a:off x="5545364" y="1209802"/>
            <a:ext cx="5392267" cy="1754326"/>
          </a:xfrm>
          <a:prstGeom prst="rect">
            <a:avLst/>
          </a:prstGeom>
          <a:noFill/>
        </p:spPr>
        <p:txBody>
          <a:bodyPr wrap="square">
            <a:spAutoFit/>
          </a:bodyPr>
          <a:lstStyle/>
          <a:p>
            <a:r>
              <a:rPr lang="en-US" dirty="0" err="1">
                <a:solidFill>
                  <a:srgbClr val="1F2C2D"/>
                </a:solidFill>
                <a:latin typeface="Arial" panose="020B0604020202020204" pitchFamily="34" charset="0"/>
                <a:cs typeface="Arial" panose="020B0604020202020204" pitchFamily="34" charset="0"/>
              </a:rPr>
              <a:t>Organise</a:t>
            </a:r>
            <a:r>
              <a:rPr lang="en-US" dirty="0">
                <a:solidFill>
                  <a:srgbClr val="1F2C2D"/>
                </a:solidFill>
                <a:latin typeface="Arial" panose="020B0604020202020204" pitchFamily="34" charset="0"/>
                <a:cs typeface="Arial" panose="020B0604020202020204" pitchFamily="34" charset="0"/>
              </a:rPr>
              <a:t> internal management structures, ensure scientific reporting and quality control of deliverables, coordinate financial management and reporting to the European Commission, and manage all contractual documents within the consortium and with the European Commission.</a:t>
            </a:r>
          </a:p>
        </p:txBody>
      </p:sp>
      <p:sp>
        <p:nvSpPr>
          <p:cNvPr id="14" name="TextBox 13">
            <a:extLst>
              <a:ext uri="{FF2B5EF4-FFF2-40B4-BE49-F238E27FC236}">
                <a16:creationId xmlns:a16="http://schemas.microsoft.com/office/drawing/2014/main" id="{D37BFB5E-5407-F3BF-B767-1B77C6C6C6E7}"/>
              </a:ext>
            </a:extLst>
          </p:cNvPr>
          <p:cNvSpPr txBox="1"/>
          <p:nvPr/>
        </p:nvSpPr>
        <p:spPr>
          <a:xfrm>
            <a:off x="5545364" y="4909585"/>
            <a:ext cx="5392267" cy="646331"/>
          </a:xfrm>
          <a:prstGeom prst="rect">
            <a:avLst/>
          </a:prstGeom>
          <a:noFill/>
        </p:spPr>
        <p:txBody>
          <a:bodyPr wrap="square">
            <a:spAutoFit/>
          </a:bodyPr>
          <a:lstStyle/>
          <a:p>
            <a:r>
              <a:rPr lang="en-US" dirty="0">
                <a:solidFill>
                  <a:srgbClr val="1F2C2D"/>
                </a:solidFill>
                <a:latin typeface="Arial" panose="020B0604020202020204" pitchFamily="34" charset="0"/>
                <a:cs typeface="Arial" panose="020B0604020202020204" pitchFamily="34" charset="0"/>
              </a:rPr>
              <a:t>Ensure compliance with the 'ethics requirements' set out in this work package</a:t>
            </a:r>
          </a:p>
        </p:txBody>
      </p:sp>
      <p:pic>
        <p:nvPicPr>
          <p:cNvPr id="16" name="Graphic 15">
            <a:extLst>
              <a:ext uri="{FF2B5EF4-FFF2-40B4-BE49-F238E27FC236}">
                <a16:creationId xmlns:a16="http://schemas.microsoft.com/office/drawing/2014/main" id="{6AD828AC-D9F2-F711-747B-003D0277A0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14786" y="4927730"/>
            <a:ext cx="626724" cy="626724"/>
          </a:xfrm>
          <a:prstGeom prst="rect">
            <a:avLst/>
          </a:prstGeom>
        </p:spPr>
      </p:pic>
      <p:pic>
        <p:nvPicPr>
          <p:cNvPr id="18" name="Graphic 17">
            <a:extLst>
              <a:ext uri="{FF2B5EF4-FFF2-40B4-BE49-F238E27FC236}">
                <a16:creationId xmlns:a16="http://schemas.microsoft.com/office/drawing/2014/main" id="{6ECDE1C9-0134-D425-4509-F715E00333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14786" y="1746796"/>
            <a:ext cx="626724" cy="626724"/>
          </a:xfrm>
          <a:prstGeom prst="rect">
            <a:avLst/>
          </a:prstGeom>
        </p:spPr>
      </p:pic>
    </p:spTree>
    <p:extLst>
      <p:ext uri="{BB962C8B-B14F-4D97-AF65-F5344CB8AC3E}">
        <p14:creationId xmlns:p14="http://schemas.microsoft.com/office/powerpoint/2010/main" val="27776485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0D94F-CD38-2C8D-59CD-F4CC481858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0CE1A9-E0FC-8323-7C24-82D3D1EB7763}"/>
              </a:ext>
            </a:extLst>
          </p:cNvPr>
          <p:cNvSpPr>
            <a:spLocks noGrp="1"/>
          </p:cNvSpPr>
          <p:nvPr>
            <p:ph type="title"/>
          </p:nvPr>
        </p:nvSpPr>
        <p:spPr>
          <a:xfrm>
            <a:off x="0" y="1164058"/>
            <a:ext cx="4783015" cy="594404"/>
          </a:xfrm>
        </p:spPr>
        <p:txBody>
          <a:bodyPr>
            <a:normAutofit/>
          </a:bodyPr>
          <a:lstStyle/>
          <a:p>
            <a:pPr algn="ctr"/>
            <a:r>
              <a:rPr lang="en-GB" sz="3200" b="1" dirty="0">
                <a:latin typeface="Montserrat"/>
              </a:rPr>
              <a:t>Sister project</a:t>
            </a:r>
            <a:endParaRPr lang="fr-FR" dirty="0"/>
          </a:p>
        </p:txBody>
      </p:sp>
      <p:sp>
        <p:nvSpPr>
          <p:cNvPr id="4" name="Slide Number Placeholder 3">
            <a:extLst>
              <a:ext uri="{FF2B5EF4-FFF2-40B4-BE49-F238E27FC236}">
                <a16:creationId xmlns:a16="http://schemas.microsoft.com/office/drawing/2014/main" id="{38C17574-114C-24AE-E798-DDFAD46AD5AE}"/>
              </a:ext>
            </a:extLst>
          </p:cNvPr>
          <p:cNvSpPr>
            <a:spLocks noGrp="1"/>
          </p:cNvSpPr>
          <p:nvPr>
            <p:ph type="sldNum" sz="quarter" idx="12"/>
          </p:nvPr>
        </p:nvSpPr>
        <p:spPr/>
        <p:txBody>
          <a:bodyPr/>
          <a:lstStyle/>
          <a:p>
            <a:fld id="{36B5C20D-978D-984F-8A37-81783F56574E}" type="slidenum">
              <a:rPr lang="en-BG" smtClean="0"/>
              <a:t>22</a:t>
            </a:fld>
            <a:endParaRPr lang="en-BG"/>
          </a:p>
        </p:txBody>
      </p:sp>
      <p:sp>
        <p:nvSpPr>
          <p:cNvPr id="13" name="TextBox 12">
            <a:extLst>
              <a:ext uri="{FF2B5EF4-FFF2-40B4-BE49-F238E27FC236}">
                <a16:creationId xmlns:a16="http://schemas.microsoft.com/office/drawing/2014/main" id="{12520DEB-0DC2-9969-DCE3-D015ECE52C52}"/>
              </a:ext>
            </a:extLst>
          </p:cNvPr>
          <p:cNvSpPr txBox="1"/>
          <p:nvPr/>
        </p:nvSpPr>
        <p:spPr>
          <a:xfrm>
            <a:off x="5450867" y="1189127"/>
            <a:ext cx="6253091" cy="4369786"/>
          </a:xfrm>
          <a:prstGeom prst="rect">
            <a:avLst/>
          </a:prstGeom>
          <a:noFill/>
        </p:spPr>
        <p:txBody>
          <a:bodyPr wrap="square" rtlCol="0">
            <a:spAutoFit/>
          </a:bodyPr>
          <a:lstStyle/>
          <a:p>
            <a:pPr>
              <a:lnSpc>
                <a:spcPts val="2800"/>
              </a:lnSpc>
            </a:pPr>
            <a:r>
              <a:rPr lang="en-US" sz="2000" b="1" dirty="0" err="1">
                <a:latin typeface="Arial" panose="020B0604020202020204" pitchFamily="34" charset="0"/>
                <a:cs typeface="Arial" panose="020B0604020202020204" pitchFamily="34" charset="0"/>
              </a:rPr>
              <a:t>PollinERA</a:t>
            </a:r>
            <a:r>
              <a:rPr lang="en-US" sz="2000" dirty="0">
                <a:latin typeface="Arial" panose="020B0604020202020204" pitchFamily="34" charset="0"/>
                <a:cs typeface="Arial" panose="020B0604020202020204" pitchFamily="34" charset="0"/>
              </a:rPr>
              <a:t> and </a:t>
            </a:r>
            <a:r>
              <a:rPr lang="en-US" sz="2000" b="1" dirty="0">
                <a:latin typeface="Arial" panose="020B0604020202020204" pitchFamily="34" charset="0"/>
                <a:cs typeface="Arial" panose="020B0604020202020204" pitchFamily="34" charset="0"/>
              </a:rPr>
              <a:t>WildPosh</a:t>
            </a:r>
            <a:r>
              <a:rPr lang="en-US" sz="2000" dirty="0">
                <a:latin typeface="Arial" panose="020B0604020202020204" pitchFamily="34" charset="0"/>
                <a:cs typeface="Arial" panose="020B0604020202020204" pitchFamily="34" charset="0"/>
              </a:rPr>
              <a:t> share the ambition of providing a better understanding of the exposure routes and toxicological and ecological impacts of chemical pollution on terrestrial biodiversity and ecosystems.</a:t>
            </a:r>
          </a:p>
          <a:p>
            <a:pPr>
              <a:lnSpc>
                <a:spcPts val="2800"/>
              </a:lnSpc>
            </a:pPr>
            <a:endParaRPr lang="en-US" sz="2000" dirty="0">
              <a:latin typeface="Arial" panose="020B0604020202020204" pitchFamily="34" charset="0"/>
              <a:cs typeface="Arial" panose="020B0604020202020204" pitchFamily="34" charset="0"/>
            </a:endParaRPr>
          </a:p>
          <a:p>
            <a:pPr>
              <a:lnSpc>
                <a:spcPts val="2800"/>
              </a:lnSpc>
            </a:pPr>
            <a:r>
              <a:rPr lang="en-US" sz="2000" dirty="0">
                <a:latin typeface="Arial" panose="020B0604020202020204" pitchFamily="34" charset="0"/>
                <a:cs typeface="Arial" panose="020B0604020202020204" pitchFamily="34" charset="0"/>
              </a:rPr>
              <a:t>The two projects will unfold in close collaboration to </a:t>
            </a:r>
            <a:r>
              <a:rPr lang="en-US" sz="2000" dirty="0" err="1">
                <a:latin typeface="Arial" panose="020B0604020202020204" pitchFamily="34" charset="0"/>
                <a:cs typeface="Arial" panose="020B0604020202020204" pitchFamily="34" charset="0"/>
              </a:rPr>
              <a:t>maximise</a:t>
            </a:r>
            <a:r>
              <a:rPr lang="en-US" sz="2000" dirty="0">
                <a:latin typeface="Arial" panose="020B0604020202020204" pitchFamily="34" charset="0"/>
                <a:cs typeface="Arial" panose="020B0604020202020204" pitchFamily="34" charset="0"/>
              </a:rPr>
              <a:t> impact and ensure the sustainability of results. Some collaboration mechanisms include joint communication activities and events, a joint data management strategy and activity alignment to solidify the quality of final outputs.</a:t>
            </a:r>
            <a:endParaRPr lang="en-GB" sz="2000" dirty="0">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29368F8F-AA95-DCBF-C23C-C388B3158010}"/>
              </a:ext>
            </a:extLst>
          </p:cNvPr>
          <p:cNvPicPr>
            <a:picLocks noChangeAspect="1"/>
          </p:cNvPicPr>
          <p:nvPr/>
        </p:nvPicPr>
        <p:blipFill>
          <a:blip r:embed="rId2"/>
          <a:stretch>
            <a:fillRect/>
          </a:stretch>
        </p:blipFill>
        <p:spPr>
          <a:xfrm>
            <a:off x="412045" y="2436135"/>
            <a:ext cx="4032955" cy="2239316"/>
          </a:xfrm>
          <a:prstGeom prst="rect">
            <a:avLst/>
          </a:prstGeom>
        </p:spPr>
      </p:pic>
    </p:spTree>
    <p:extLst>
      <p:ext uri="{BB962C8B-B14F-4D97-AF65-F5344CB8AC3E}">
        <p14:creationId xmlns:p14="http://schemas.microsoft.com/office/powerpoint/2010/main" val="3055938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C35CB-21FC-1D3D-D2EC-F8B25BD42414}"/>
              </a:ext>
            </a:extLst>
          </p:cNvPr>
          <p:cNvSpPr>
            <a:spLocks noGrp="1"/>
          </p:cNvSpPr>
          <p:nvPr>
            <p:ph type="title"/>
          </p:nvPr>
        </p:nvSpPr>
        <p:spPr>
          <a:xfrm>
            <a:off x="838200" y="27153"/>
            <a:ext cx="10515600" cy="2852737"/>
          </a:xfrm>
        </p:spPr>
        <p:txBody>
          <a:bodyPr/>
          <a:lstStyle/>
          <a:p>
            <a:r>
              <a:rPr lang="en-BG"/>
              <a:t>Thank you!</a:t>
            </a:r>
          </a:p>
        </p:txBody>
      </p:sp>
      <p:sp>
        <p:nvSpPr>
          <p:cNvPr id="3" name="Text Placeholder 2">
            <a:extLst>
              <a:ext uri="{FF2B5EF4-FFF2-40B4-BE49-F238E27FC236}">
                <a16:creationId xmlns:a16="http://schemas.microsoft.com/office/drawing/2014/main" id="{BAB44163-DE8D-4F90-0538-EB876443735D}"/>
              </a:ext>
            </a:extLst>
          </p:cNvPr>
          <p:cNvSpPr>
            <a:spLocks noGrp="1"/>
          </p:cNvSpPr>
          <p:nvPr>
            <p:ph type="body" idx="1"/>
          </p:nvPr>
        </p:nvSpPr>
        <p:spPr>
          <a:xfrm>
            <a:off x="838200" y="3142687"/>
            <a:ext cx="10515600" cy="757371"/>
          </a:xfrm>
        </p:spPr>
        <p:txBody>
          <a:bodyPr>
            <a:normAutofit/>
          </a:bodyPr>
          <a:lstStyle/>
          <a:p>
            <a:r>
              <a:rPr lang="bg-BG" sz="2800" dirty="0"/>
              <a:t>w</a:t>
            </a:r>
            <a:r>
              <a:rPr lang="en-GB" sz="2800" dirty="0" err="1"/>
              <a:t>ildposh</a:t>
            </a:r>
            <a:r>
              <a:rPr lang="en-BG" sz="2800" dirty="0"/>
              <a:t>.eu</a:t>
            </a:r>
          </a:p>
        </p:txBody>
      </p:sp>
      <p:sp>
        <p:nvSpPr>
          <p:cNvPr id="4" name="Slide Number Placeholder 3">
            <a:extLst>
              <a:ext uri="{FF2B5EF4-FFF2-40B4-BE49-F238E27FC236}">
                <a16:creationId xmlns:a16="http://schemas.microsoft.com/office/drawing/2014/main" id="{3486A04C-DEC6-1A26-E5A1-631773ADAA8A}"/>
              </a:ext>
            </a:extLst>
          </p:cNvPr>
          <p:cNvSpPr>
            <a:spLocks noGrp="1"/>
          </p:cNvSpPr>
          <p:nvPr>
            <p:ph type="sldNum" sz="quarter" idx="12"/>
          </p:nvPr>
        </p:nvSpPr>
        <p:spPr/>
        <p:txBody>
          <a:bodyPr/>
          <a:lstStyle/>
          <a:p>
            <a:fld id="{36B5C20D-978D-984F-8A37-81783F56574E}" type="slidenum">
              <a:rPr lang="en-BG" smtClean="0"/>
              <a:t>23</a:t>
            </a:fld>
            <a:endParaRPr lang="en-BG"/>
          </a:p>
        </p:txBody>
      </p:sp>
      <p:grpSp>
        <p:nvGrpSpPr>
          <p:cNvPr id="15" name="Group 14">
            <a:extLst>
              <a:ext uri="{FF2B5EF4-FFF2-40B4-BE49-F238E27FC236}">
                <a16:creationId xmlns:a16="http://schemas.microsoft.com/office/drawing/2014/main" id="{92C113B2-618A-8446-A33E-A16BC085346A}"/>
              </a:ext>
            </a:extLst>
          </p:cNvPr>
          <p:cNvGrpSpPr/>
          <p:nvPr/>
        </p:nvGrpSpPr>
        <p:grpSpPr>
          <a:xfrm>
            <a:off x="2028190" y="4061850"/>
            <a:ext cx="8355670" cy="838763"/>
            <a:chOff x="1857712" y="4061850"/>
            <a:chExt cx="8355670" cy="838763"/>
          </a:xfrm>
        </p:grpSpPr>
        <p:sp>
          <p:nvSpPr>
            <p:cNvPr id="7" name="Text Placeholder 2">
              <a:extLst>
                <a:ext uri="{FF2B5EF4-FFF2-40B4-BE49-F238E27FC236}">
                  <a16:creationId xmlns:a16="http://schemas.microsoft.com/office/drawing/2014/main" id="{0460A194-AA9A-B3A4-643C-86DBE2878210}"/>
                </a:ext>
              </a:extLst>
            </p:cNvPr>
            <p:cNvSpPr txBox="1">
              <a:spLocks/>
            </p:cNvSpPr>
            <p:nvPr/>
          </p:nvSpPr>
          <p:spPr>
            <a:xfrm>
              <a:off x="2381455" y="4143242"/>
              <a:ext cx="2457450" cy="46007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GB" sz="2000" b="0" i="0">
                  <a:effectLst/>
                </a:rPr>
                <a:t>@WildPoshProject</a:t>
              </a:r>
              <a:endParaRPr lang="en-BG" sz="2000"/>
            </a:p>
          </p:txBody>
        </p:sp>
        <p:sp>
          <p:nvSpPr>
            <p:cNvPr id="8" name="Text Placeholder 2">
              <a:extLst>
                <a:ext uri="{FF2B5EF4-FFF2-40B4-BE49-F238E27FC236}">
                  <a16:creationId xmlns:a16="http://schemas.microsoft.com/office/drawing/2014/main" id="{544B24C6-4A73-43D0-17D4-C0D6CA503924}"/>
                </a:ext>
              </a:extLst>
            </p:cNvPr>
            <p:cNvSpPr txBox="1">
              <a:spLocks/>
            </p:cNvSpPr>
            <p:nvPr/>
          </p:nvSpPr>
          <p:spPr>
            <a:xfrm>
              <a:off x="5505684" y="4143242"/>
              <a:ext cx="2457450" cy="7573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GB" sz="2000" b="0" i="0">
                  <a:effectLst/>
                </a:rPr>
                <a:t>@wildposh-eu</a:t>
              </a:r>
              <a:endParaRPr lang="en-BG" sz="2000"/>
            </a:p>
          </p:txBody>
        </p:sp>
        <p:sp>
          <p:nvSpPr>
            <p:cNvPr id="9" name="Text Placeholder 2">
              <a:extLst>
                <a:ext uri="{FF2B5EF4-FFF2-40B4-BE49-F238E27FC236}">
                  <a16:creationId xmlns:a16="http://schemas.microsoft.com/office/drawing/2014/main" id="{A4BC640D-DA0B-413B-1326-5A17E8789174}"/>
                </a:ext>
              </a:extLst>
            </p:cNvPr>
            <p:cNvSpPr txBox="1">
              <a:spLocks/>
            </p:cNvSpPr>
            <p:nvPr/>
          </p:nvSpPr>
          <p:spPr>
            <a:xfrm>
              <a:off x="8084751" y="4143242"/>
              <a:ext cx="2128631" cy="3786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GB" sz="2000" b="0" i="0">
                  <a:effectLst/>
                </a:rPr>
                <a:t>wildposhproject</a:t>
              </a:r>
              <a:endParaRPr lang="en-BG" sz="2000"/>
            </a:p>
          </p:txBody>
        </p:sp>
        <p:pic>
          <p:nvPicPr>
            <p:cNvPr id="11" name="Picture 10">
              <a:extLst>
                <a:ext uri="{FF2B5EF4-FFF2-40B4-BE49-F238E27FC236}">
                  <a16:creationId xmlns:a16="http://schemas.microsoft.com/office/drawing/2014/main" id="{3DB30C4C-0FDF-27A0-8A36-2D3FB061069D}"/>
                </a:ext>
              </a:extLst>
            </p:cNvPr>
            <p:cNvPicPr>
              <a:picLocks noChangeAspect="1"/>
            </p:cNvPicPr>
            <p:nvPr/>
          </p:nvPicPr>
          <p:blipFill>
            <a:blip r:embed="rId2"/>
            <a:stretch>
              <a:fillRect/>
            </a:stretch>
          </p:blipFill>
          <p:spPr>
            <a:xfrm>
              <a:off x="7532506" y="4061850"/>
              <a:ext cx="514204" cy="460077"/>
            </a:xfrm>
            <a:prstGeom prst="rect">
              <a:avLst/>
            </a:prstGeom>
          </p:spPr>
        </p:pic>
        <p:pic>
          <p:nvPicPr>
            <p:cNvPr id="12" name="Picture 11">
              <a:extLst>
                <a:ext uri="{FF2B5EF4-FFF2-40B4-BE49-F238E27FC236}">
                  <a16:creationId xmlns:a16="http://schemas.microsoft.com/office/drawing/2014/main" id="{51793A7D-E8B4-F1D6-2C8F-1C26A9005A13}"/>
                </a:ext>
              </a:extLst>
            </p:cNvPr>
            <p:cNvPicPr>
              <a:picLocks noChangeAspect="1"/>
            </p:cNvPicPr>
            <p:nvPr/>
          </p:nvPicPr>
          <p:blipFill>
            <a:blip r:embed="rId3"/>
            <a:stretch>
              <a:fillRect/>
            </a:stretch>
          </p:blipFill>
          <p:spPr>
            <a:xfrm>
              <a:off x="4991480" y="4061850"/>
              <a:ext cx="514204" cy="460077"/>
            </a:xfrm>
            <a:prstGeom prst="rect">
              <a:avLst/>
            </a:prstGeom>
          </p:spPr>
        </p:pic>
        <p:pic>
          <p:nvPicPr>
            <p:cNvPr id="13" name="Picture 12">
              <a:extLst>
                <a:ext uri="{FF2B5EF4-FFF2-40B4-BE49-F238E27FC236}">
                  <a16:creationId xmlns:a16="http://schemas.microsoft.com/office/drawing/2014/main" id="{4048616D-4089-F613-8DD0-83BBD62FFD70}"/>
                </a:ext>
              </a:extLst>
            </p:cNvPr>
            <p:cNvPicPr>
              <a:picLocks noChangeAspect="1"/>
            </p:cNvPicPr>
            <p:nvPr/>
          </p:nvPicPr>
          <p:blipFill>
            <a:blip r:embed="rId4"/>
            <a:stretch>
              <a:fillRect/>
            </a:stretch>
          </p:blipFill>
          <p:spPr>
            <a:xfrm>
              <a:off x="1857712" y="4061850"/>
              <a:ext cx="517657" cy="463167"/>
            </a:xfrm>
            <a:prstGeom prst="rect">
              <a:avLst/>
            </a:prstGeom>
          </p:spPr>
        </p:pic>
      </p:grpSp>
    </p:spTree>
    <p:extLst>
      <p:ext uri="{BB962C8B-B14F-4D97-AF65-F5344CB8AC3E}">
        <p14:creationId xmlns:p14="http://schemas.microsoft.com/office/powerpoint/2010/main" val="3315300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970D21-2F07-C50D-0468-1908A0A768A4}"/>
              </a:ext>
            </a:extLst>
          </p:cNvPr>
          <p:cNvPicPr>
            <a:picLocks noChangeAspect="1"/>
          </p:cNvPicPr>
          <p:nvPr/>
        </p:nvPicPr>
        <p:blipFill rotWithShape="1">
          <a:blip r:embed="rId2"/>
          <a:srcRect t="1" b="39824"/>
          <a:stretch/>
        </p:blipFill>
        <p:spPr>
          <a:xfrm>
            <a:off x="965901" y="5336063"/>
            <a:ext cx="9536500" cy="1521937"/>
          </a:xfrm>
          <a:prstGeom prst="rect">
            <a:avLst/>
          </a:prstGeom>
        </p:spPr>
      </p:pic>
      <p:sp>
        <p:nvSpPr>
          <p:cNvPr id="4" name="Slide Number Placeholder 3">
            <a:extLst>
              <a:ext uri="{FF2B5EF4-FFF2-40B4-BE49-F238E27FC236}">
                <a16:creationId xmlns:a16="http://schemas.microsoft.com/office/drawing/2014/main" id="{DD786DFE-3BC4-9AE6-B8DF-CC9D21CDC24F}"/>
              </a:ext>
            </a:extLst>
          </p:cNvPr>
          <p:cNvSpPr>
            <a:spLocks noGrp="1"/>
          </p:cNvSpPr>
          <p:nvPr>
            <p:ph type="sldNum" sz="quarter" idx="12"/>
          </p:nvPr>
        </p:nvSpPr>
        <p:spPr/>
        <p:txBody>
          <a:bodyPr/>
          <a:lstStyle/>
          <a:p>
            <a:fld id="{36B5C20D-978D-984F-8A37-81783F56574E}" type="slidenum">
              <a:rPr lang="en-BG" smtClean="0"/>
              <a:t>3</a:t>
            </a:fld>
            <a:endParaRPr lang="en-BG"/>
          </a:p>
        </p:txBody>
      </p:sp>
      <p:sp>
        <p:nvSpPr>
          <p:cNvPr id="12" name="TextBox 11">
            <a:extLst>
              <a:ext uri="{FF2B5EF4-FFF2-40B4-BE49-F238E27FC236}">
                <a16:creationId xmlns:a16="http://schemas.microsoft.com/office/drawing/2014/main" id="{FE16D00A-B109-34DD-37E8-D418B6AFA8C3}"/>
              </a:ext>
            </a:extLst>
          </p:cNvPr>
          <p:cNvSpPr txBox="1"/>
          <p:nvPr/>
        </p:nvSpPr>
        <p:spPr>
          <a:xfrm>
            <a:off x="906632" y="1508637"/>
            <a:ext cx="5189368" cy="2031325"/>
          </a:xfrm>
          <a:prstGeom prst="rect">
            <a:avLst/>
          </a:prstGeom>
          <a:noFill/>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Wild fauna and flora are facing variable and challenging environmental disturbances. One of the animal groups that is most impacted by these disturbances are pollinators. Pollinators face multiple threats, but the spread of anthropogenic chemicals (i.e. pesticides) form a major potential driver of these threats.</a:t>
            </a:r>
          </a:p>
        </p:txBody>
      </p:sp>
      <p:sp>
        <p:nvSpPr>
          <p:cNvPr id="14" name="TextBox 13">
            <a:extLst>
              <a:ext uri="{FF2B5EF4-FFF2-40B4-BE49-F238E27FC236}">
                <a16:creationId xmlns:a16="http://schemas.microsoft.com/office/drawing/2014/main" id="{8B786038-2264-E591-0CF4-0AFAC2D47E64}"/>
              </a:ext>
            </a:extLst>
          </p:cNvPr>
          <p:cNvSpPr txBox="1"/>
          <p:nvPr/>
        </p:nvSpPr>
        <p:spPr>
          <a:xfrm>
            <a:off x="6775859" y="1521937"/>
            <a:ext cx="4509509" cy="2031325"/>
          </a:xfrm>
          <a:prstGeom prst="rect">
            <a:avLst/>
          </a:prstGeom>
          <a:noFill/>
        </p:spPr>
        <p:txBody>
          <a:bodyPr wrap="square">
            <a:spAutoFit/>
          </a:bodyPr>
          <a:lstStyle/>
          <a:p>
            <a:r>
              <a:rPr lang="en-US" dirty="0">
                <a:solidFill>
                  <a:schemeClr val="tx1">
                    <a:lumMod val="75000"/>
                    <a:lumOff val="25000"/>
                  </a:schemeClr>
                </a:solidFill>
                <a:latin typeface="Arial" panose="020B0604020202020204" pitchFamily="34" charset="0"/>
                <a:cs typeface="Arial" panose="020B0604020202020204" pitchFamily="34" charset="0"/>
              </a:rPr>
              <a:t>WildPosh is a multi-actor, transdisciplinary project whose overarching mission is to significantly improve the evaluation of the risk to wild pollinators of pesticide exposure and enhance the sustainable health of pollinators and pollination services in Europe.</a:t>
            </a:r>
          </a:p>
        </p:txBody>
      </p:sp>
      <p:sp>
        <p:nvSpPr>
          <p:cNvPr id="17" name="TextBox 16">
            <a:extLst>
              <a:ext uri="{FF2B5EF4-FFF2-40B4-BE49-F238E27FC236}">
                <a16:creationId xmlns:a16="http://schemas.microsoft.com/office/drawing/2014/main" id="{B56FB793-7BC4-5974-DB7B-9E49749ACD63}"/>
              </a:ext>
            </a:extLst>
          </p:cNvPr>
          <p:cNvSpPr txBox="1"/>
          <p:nvPr/>
        </p:nvSpPr>
        <p:spPr>
          <a:xfrm>
            <a:off x="906632" y="4729227"/>
            <a:ext cx="4818415" cy="369332"/>
          </a:xfrm>
          <a:prstGeom prst="rect">
            <a:avLst/>
          </a:prstGeom>
          <a:noFill/>
        </p:spPr>
        <p:txBody>
          <a:bodyPr wrap="square">
            <a:spAutoFit/>
          </a:bodyPr>
          <a:lstStyle/>
          <a:p>
            <a:r>
              <a:rPr lang="en-US" b="1" dirty="0">
                <a:solidFill>
                  <a:schemeClr val="tx1">
                    <a:lumMod val="75000"/>
                    <a:lumOff val="25000"/>
                  </a:schemeClr>
                </a:solidFill>
                <a:latin typeface="Arial" panose="020B0604020202020204" pitchFamily="34" charset="0"/>
                <a:cs typeface="Arial" panose="020B0604020202020204" pitchFamily="34" charset="0"/>
              </a:rPr>
              <a:t>48 months: </a:t>
            </a:r>
            <a:r>
              <a:rPr lang="en-US" dirty="0">
                <a:solidFill>
                  <a:schemeClr val="tx1">
                    <a:lumMod val="75000"/>
                    <a:lumOff val="25000"/>
                  </a:schemeClr>
                </a:solidFill>
                <a:latin typeface="Arial" panose="020B0604020202020204" pitchFamily="34" charset="0"/>
                <a:cs typeface="Arial" panose="020B0604020202020204" pitchFamily="34" charset="0"/>
              </a:rPr>
              <a:t>January 2024 – December 2027</a:t>
            </a:r>
          </a:p>
        </p:txBody>
      </p:sp>
      <p:sp>
        <p:nvSpPr>
          <p:cNvPr id="19" name="TextBox 18">
            <a:extLst>
              <a:ext uri="{FF2B5EF4-FFF2-40B4-BE49-F238E27FC236}">
                <a16:creationId xmlns:a16="http://schemas.microsoft.com/office/drawing/2014/main" id="{58CCDF0A-9155-D55F-95B3-7808E5199FCD}"/>
              </a:ext>
            </a:extLst>
          </p:cNvPr>
          <p:cNvSpPr txBox="1"/>
          <p:nvPr/>
        </p:nvSpPr>
        <p:spPr>
          <a:xfrm>
            <a:off x="6775859" y="4729227"/>
            <a:ext cx="4818415" cy="369332"/>
          </a:xfrm>
          <a:prstGeom prst="rect">
            <a:avLst/>
          </a:prstGeom>
          <a:noFill/>
        </p:spPr>
        <p:txBody>
          <a:bodyPr wrap="square">
            <a:spAutoFit/>
          </a:bodyPr>
          <a:lstStyle/>
          <a:p>
            <a:r>
              <a:rPr lang="en-US" b="1" dirty="0">
                <a:solidFill>
                  <a:schemeClr val="tx1">
                    <a:lumMod val="75000"/>
                    <a:lumOff val="25000"/>
                  </a:schemeClr>
                </a:solidFill>
                <a:latin typeface="Arial" panose="020B0604020202020204" pitchFamily="34" charset="0"/>
                <a:cs typeface="Arial" panose="020B0604020202020204" pitchFamily="34" charset="0"/>
              </a:rPr>
              <a:t>41</a:t>
            </a:r>
            <a:r>
              <a:rPr lang="en-US" dirty="0">
                <a:solidFill>
                  <a:schemeClr val="tx1">
                    <a:lumMod val="75000"/>
                    <a:lumOff val="25000"/>
                  </a:schemeClr>
                </a:solidFill>
                <a:latin typeface="Arial" panose="020B0604020202020204" pitchFamily="34" charset="0"/>
                <a:cs typeface="Arial" panose="020B0604020202020204" pitchFamily="34" charset="0"/>
              </a:rPr>
              <a:t> Deliverables &amp;</a:t>
            </a:r>
            <a:r>
              <a:rPr lang="en-US" b="1" dirty="0">
                <a:solidFill>
                  <a:schemeClr val="tx1">
                    <a:lumMod val="75000"/>
                    <a:lumOff val="25000"/>
                  </a:schemeClr>
                </a:solidFill>
                <a:latin typeface="Arial" panose="020B0604020202020204" pitchFamily="34" charset="0"/>
                <a:cs typeface="Arial" panose="020B0604020202020204" pitchFamily="34" charset="0"/>
              </a:rPr>
              <a:t> 14 </a:t>
            </a:r>
            <a:r>
              <a:rPr lang="en-US" dirty="0">
                <a:solidFill>
                  <a:schemeClr val="tx1">
                    <a:lumMod val="75000"/>
                    <a:lumOff val="25000"/>
                  </a:schemeClr>
                </a:solidFill>
                <a:latin typeface="Arial" panose="020B0604020202020204" pitchFamily="34" charset="0"/>
                <a:cs typeface="Arial" panose="020B0604020202020204" pitchFamily="34" charset="0"/>
              </a:rPr>
              <a:t>Milestones</a:t>
            </a:r>
          </a:p>
        </p:txBody>
      </p:sp>
      <p:sp>
        <p:nvSpPr>
          <p:cNvPr id="2" name="Rectangle: Rounded Corners 1">
            <a:extLst>
              <a:ext uri="{FF2B5EF4-FFF2-40B4-BE49-F238E27FC236}">
                <a16:creationId xmlns:a16="http://schemas.microsoft.com/office/drawing/2014/main" id="{45D6BC39-5973-E933-71FE-891DD41C0D46}"/>
              </a:ext>
            </a:extLst>
          </p:cNvPr>
          <p:cNvSpPr/>
          <p:nvPr/>
        </p:nvSpPr>
        <p:spPr>
          <a:xfrm>
            <a:off x="965901" y="800435"/>
            <a:ext cx="2199330" cy="483239"/>
          </a:xfrm>
          <a:prstGeom prst="roundRect">
            <a:avLst/>
          </a:prstGeom>
          <a:solidFill>
            <a:srgbClr val="E3B22C"/>
          </a:solidFill>
          <a:ln>
            <a:solidFill>
              <a:srgbClr val="E3B2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Background</a:t>
            </a:r>
          </a:p>
        </p:txBody>
      </p:sp>
      <p:sp>
        <p:nvSpPr>
          <p:cNvPr id="3" name="Rectangle: Rounded Corners 2">
            <a:extLst>
              <a:ext uri="{FF2B5EF4-FFF2-40B4-BE49-F238E27FC236}">
                <a16:creationId xmlns:a16="http://schemas.microsoft.com/office/drawing/2014/main" id="{7A8322ED-C241-FA9C-F9D9-742359B6C515}"/>
              </a:ext>
            </a:extLst>
          </p:cNvPr>
          <p:cNvSpPr/>
          <p:nvPr/>
        </p:nvSpPr>
        <p:spPr>
          <a:xfrm>
            <a:off x="6827442" y="800435"/>
            <a:ext cx="2199329" cy="483239"/>
          </a:xfrm>
          <a:prstGeom prst="roundRect">
            <a:avLst/>
          </a:prstGeom>
          <a:solidFill>
            <a:srgbClr val="81A237"/>
          </a:solidFill>
          <a:ln>
            <a:solidFill>
              <a:srgbClr val="81A2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Aim</a:t>
            </a:r>
          </a:p>
        </p:txBody>
      </p:sp>
      <p:sp>
        <p:nvSpPr>
          <p:cNvPr id="5" name="Rectangle: Rounded Corners 4">
            <a:extLst>
              <a:ext uri="{FF2B5EF4-FFF2-40B4-BE49-F238E27FC236}">
                <a16:creationId xmlns:a16="http://schemas.microsoft.com/office/drawing/2014/main" id="{5952ABF3-4753-07D2-222C-F8E8B99685E7}"/>
              </a:ext>
            </a:extLst>
          </p:cNvPr>
          <p:cNvSpPr/>
          <p:nvPr/>
        </p:nvSpPr>
        <p:spPr>
          <a:xfrm>
            <a:off x="965901" y="4047056"/>
            <a:ext cx="2199330" cy="494523"/>
          </a:xfrm>
          <a:prstGeom prst="roundRect">
            <a:avLst/>
          </a:prstGeom>
          <a:solidFill>
            <a:srgbClr val="1F2C2D"/>
          </a:solidFill>
          <a:ln>
            <a:solidFill>
              <a:srgbClr val="1F2C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Duration</a:t>
            </a:r>
          </a:p>
        </p:txBody>
      </p:sp>
      <p:sp>
        <p:nvSpPr>
          <p:cNvPr id="6" name="Rectangle: Rounded Corners 5">
            <a:extLst>
              <a:ext uri="{FF2B5EF4-FFF2-40B4-BE49-F238E27FC236}">
                <a16:creationId xmlns:a16="http://schemas.microsoft.com/office/drawing/2014/main" id="{09BB8801-0766-5480-F6FE-140946A28F62}"/>
              </a:ext>
            </a:extLst>
          </p:cNvPr>
          <p:cNvSpPr/>
          <p:nvPr/>
        </p:nvSpPr>
        <p:spPr>
          <a:xfrm>
            <a:off x="6830291" y="4047056"/>
            <a:ext cx="2196480" cy="494523"/>
          </a:xfrm>
          <a:prstGeom prst="roundRect">
            <a:avLst/>
          </a:prstGeom>
          <a:solidFill>
            <a:srgbClr val="6DA4AB"/>
          </a:solidFill>
          <a:ln>
            <a:solidFill>
              <a:srgbClr val="6DA4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Plan</a:t>
            </a:r>
          </a:p>
        </p:txBody>
      </p:sp>
    </p:spTree>
    <p:extLst>
      <p:ext uri="{BB962C8B-B14F-4D97-AF65-F5344CB8AC3E}">
        <p14:creationId xmlns:p14="http://schemas.microsoft.com/office/powerpoint/2010/main" val="24728867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79E425-9C3B-2C8B-FE05-D57BF6B65726}"/>
              </a:ext>
            </a:extLst>
          </p:cNvPr>
          <p:cNvSpPr>
            <a:spLocks noGrp="1"/>
          </p:cNvSpPr>
          <p:nvPr>
            <p:ph type="title"/>
          </p:nvPr>
        </p:nvSpPr>
        <p:spPr/>
        <p:txBody>
          <a:bodyPr/>
          <a:lstStyle/>
          <a:p>
            <a:r>
              <a:rPr lang="en-US" dirty="0"/>
              <a:t>Consortium</a:t>
            </a:r>
            <a:endParaRPr lang="en-GB" dirty="0"/>
          </a:p>
        </p:txBody>
      </p:sp>
      <p:sp>
        <p:nvSpPr>
          <p:cNvPr id="4" name="Espace réservé du numéro de diapositive 3">
            <a:extLst>
              <a:ext uri="{FF2B5EF4-FFF2-40B4-BE49-F238E27FC236}">
                <a16:creationId xmlns:a16="http://schemas.microsoft.com/office/drawing/2014/main" id="{648EA58F-DFD9-7DDA-A1EC-052E7620F7FB}"/>
              </a:ext>
            </a:extLst>
          </p:cNvPr>
          <p:cNvSpPr>
            <a:spLocks noGrp="1"/>
          </p:cNvSpPr>
          <p:nvPr>
            <p:ph type="sldNum" sz="quarter" idx="12"/>
          </p:nvPr>
        </p:nvSpPr>
        <p:spPr/>
        <p:txBody>
          <a:bodyPr/>
          <a:lstStyle/>
          <a:p>
            <a:fld id="{36B5C20D-978D-984F-8A37-81783F56574E}" type="slidenum">
              <a:rPr lang="en-BG" smtClean="0"/>
              <a:t>4</a:t>
            </a:fld>
            <a:endParaRPr lang="en-BG"/>
          </a:p>
        </p:txBody>
      </p:sp>
    </p:spTree>
    <p:extLst>
      <p:ext uri="{BB962C8B-B14F-4D97-AF65-F5344CB8AC3E}">
        <p14:creationId xmlns:p14="http://schemas.microsoft.com/office/powerpoint/2010/main" val="10135667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8AF2C8C-2557-1C44-D541-A821F0252724}"/>
              </a:ext>
            </a:extLst>
          </p:cNvPr>
          <p:cNvSpPr/>
          <p:nvPr/>
        </p:nvSpPr>
        <p:spPr>
          <a:xfrm>
            <a:off x="6754543" y="921240"/>
            <a:ext cx="4963215" cy="97652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283714D-C134-FE14-9CB5-15EA44AF17E7}"/>
              </a:ext>
            </a:extLst>
          </p:cNvPr>
          <p:cNvSpPr>
            <a:spLocks noGrp="1"/>
          </p:cNvSpPr>
          <p:nvPr>
            <p:ph type="title"/>
          </p:nvPr>
        </p:nvSpPr>
        <p:spPr>
          <a:xfrm>
            <a:off x="686709" y="620073"/>
            <a:ext cx="6552291" cy="1205057"/>
          </a:xfrm>
        </p:spPr>
        <p:txBody>
          <a:bodyPr>
            <a:normAutofit/>
          </a:bodyPr>
          <a:lstStyle/>
          <a:p>
            <a:r>
              <a:rPr lang="en-US" sz="6000" b="1" dirty="0">
                <a:solidFill>
                  <a:srgbClr val="6DA4AB"/>
                </a:solidFill>
              </a:rPr>
              <a:t>14</a:t>
            </a:r>
            <a:r>
              <a:rPr lang="en-US" sz="4000" b="1" dirty="0"/>
              <a:t> </a:t>
            </a:r>
            <a:r>
              <a:rPr lang="en-US" sz="2700" dirty="0"/>
              <a:t>partners across  </a:t>
            </a:r>
            <a:r>
              <a:rPr lang="en-US" sz="6000" b="1" dirty="0">
                <a:solidFill>
                  <a:srgbClr val="6DA4AB"/>
                </a:solidFill>
              </a:rPr>
              <a:t>9</a:t>
            </a:r>
            <a:r>
              <a:rPr lang="en-US" sz="6000" b="1" dirty="0"/>
              <a:t> </a:t>
            </a:r>
            <a:r>
              <a:rPr lang="en-US" sz="2700" dirty="0"/>
              <a:t>countries</a:t>
            </a:r>
            <a:endParaRPr lang="en-GB" dirty="0"/>
          </a:p>
        </p:txBody>
      </p:sp>
      <p:sp>
        <p:nvSpPr>
          <p:cNvPr id="5" name="Slide Number Placeholder 4">
            <a:extLst>
              <a:ext uri="{FF2B5EF4-FFF2-40B4-BE49-F238E27FC236}">
                <a16:creationId xmlns:a16="http://schemas.microsoft.com/office/drawing/2014/main" id="{9813A4C5-EA00-F886-F42B-522EA732F7C7}"/>
              </a:ext>
            </a:extLst>
          </p:cNvPr>
          <p:cNvSpPr>
            <a:spLocks noGrp="1"/>
          </p:cNvSpPr>
          <p:nvPr>
            <p:ph type="sldNum" sz="quarter" idx="12"/>
          </p:nvPr>
        </p:nvSpPr>
        <p:spPr/>
        <p:txBody>
          <a:bodyPr/>
          <a:lstStyle/>
          <a:p>
            <a:fld id="{36B5C20D-978D-984F-8A37-81783F56574E}" type="slidenum">
              <a:rPr lang="en-BG" smtClean="0"/>
              <a:t>5</a:t>
            </a:fld>
            <a:endParaRPr lang="en-BG"/>
          </a:p>
        </p:txBody>
      </p:sp>
      <p:sp>
        <p:nvSpPr>
          <p:cNvPr id="12" name="Rectangle 2">
            <a:extLst>
              <a:ext uri="{FF2B5EF4-FFF2-40B4-BE49-F238E27FC236}">
                <a16:creationId xmlns:a16="http://schemas.microsoft.com/office/drawing/2014/main" id="{0DE2229E-7202-64CB-B413-3D75EA5DAB04}"/>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7" name="Picture 56">
            <a:extLst>
              <a:ext uri="{FF2B5EF4-FFF2-40B4-BE49-F238E27FC236}">
                <a16:creationId xmlns:a16="http://schemas.microsoft.com/office/drawing/2014/main" id="{31393455-9D63-D267-EC9F-C14CEAD259B3}"/>
              </a:ext>
            </a:extLst>
          </p:cNvPr>
          <p:cNvPicPr preferRelativeResize="0">
            <a:picLocks noChangeAspect="1"/>
          </p:cNvPicPr>
          <p:nvPr/>
        </p:nvPicPr>
        <p:blipFill>
          <a:blip r:embed="rId3"/>
          <a:stretch>
            <a:fillRect/>
          </a:stretch>
        </p:blipFill>
        <p:spPr>
          <a:xfrm>
            <a:off x="10311714" y="4411574"/>
            <a:ext cx="1198030" cy="698758"/>
          </a:xfrm>
          <a:prstGeom prst="rect">
            <a:avLst/>
          </a:prstGeom>
        </p:spPr>
      </p:pic>
      <p:pic>
        <p:nvPicPr>
          <p:cNvPr id="63" name="Picture 62">
            <a:extLst>
              <a:ext uri="{FF2B5EF4-FFF2-40B4-BE49-F238E27FC236}">
                <a16:creationId xmlns:a16="http://schemas.microsoft.com/office/drawing/2014/main" id="{409B4D26-ACC7-DCFC-AF08-F6FDFAD355E4}"/>
              </a:ext>
            </a:extLst>
          </p:cNvPr>
          <p:cNvPicPr preferRelativeResize="0">
            <a:picLocks noChangeAspect="1"/>
          </p:cNvPicPr>
          <p:nvPr/>
        </p:nvPicPr>
        <p:blipFill rotWithShape="1">
          <a:blip r:embed="rId4"/>
          <a:srcRect/>
          <a:stretch/>
        </p:blipFill>
        <p:spPr>
          <a:xfrm>
            <a:off x="2789613" y="3336587"/>
            <a:ext cx="786564" cy="786564"/>
          </a:xfrm>
          <a:prstGeom prst="rect">
            <a:avLst/>
          </a:prstGeom>
        </p:spPr>
      </p:pic>
      <p:pic>
        <p:nvPicPr>
          <p:cNvPr id="65" name="Graphic 64">
            <a:extLst>
              <a:ext uri="{FF2B5EF4-FFF2-40B4-BE49-F238E27FC236}">
                <a16:creationId xmlns:a16="http://schemas.microsoft.com/office/drawing/2014/main" id="{11C4FB32-AB8D-E2FD-481B-D6A565159D24}"/>
              </a:ext>
            </a:extLst>
          </p:cNvPr>
          <p:cNvPicPr preferRelativeResize="0">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71310" y="3286236"/>
            <a:ext cx="589388" cy="884081"/>
          </a:xfrm>
          <a:prstGeom prst="rect">
            <a:avLst/>
          </a:prstGeom>
        </p:spPr>
      </p:pic>
      <p:pic>
        <p:nvPicPr>
          <p:cNvPr id="67" name="Picture 66">
            <a:extLst>
              <a:ext uri="{FF2B5EF4-FFF2-40B4-BE49-F238E27FC236}">
                <a16:creationId xmlns:a16="http://schemas.microsoft.com/office/drawing/2014/main" id="{AB28C220-CE91-0819-B98C-1BE1DB3B7593}"/>
              </a:ext>
            </a:extLst>
          </p:cNvPr>
          <p:cNvPicPr preferRelativeResize="0">
            <a:picLocks noChangeAspect="1"/>
          </p:cNvPicPr>
          <p:nvPr/>
        </p:nvPicPr>
        <p:blipFill>
          <a:blip r:embed="rId7"/>
          <a:stretch>
            <a:fillRect/>
          </a:stretch>
        </p:blipFill>
        <p:spPr>
          <a:xfrm>
            <a:off x="8054779" y="4406446"/>
            <a:ext cx="1962647" cy="636712"/>
          </a:xfrm>
          <a:prstGeom prst="rect">
            <a:avLst/>
          </a:prstGeom>
        </p:spPr>
      </p:pic>
      <p:pic>
        <p:nvPicPr>
          <p:cNvPr id="73" name="Picture 72">
            <a:extLst>
              <a:ext uri="{FF2B5EF4-FFF2-40B4-BE49-F238E27FC236}">
                <a16:creationId xmlns:a16="http://schemas.microsoft.com/office/drawing/2014/main" id="{D20E670C-F432-3A91-2772-0370D849BF85}"/>
              </a:ext>
            </a:extLst>
          </p:cNvPr>
          <p:cNvPicPr preferRelativeResize="0">
            <a:picLocks noChangeAspect="1"/>
          </p:cNvPicPr>
          <p:nvPr/>
        </p:nvPicPr>
        <p:blipFill rotWithShape="1">
          <a:blip r:embed="rId8"/>
          <a:srcRect l="6707" r="6707"/>
          <a:stretch/>
        </p:blipFill>
        <p:spPr>
          <a:xfrm>
            <a:off x="5410046" y="3286236"/>
            <a:ext cx="904023" cy="904023"/>
          </a:xfrm>
          <a:prstGeom prst="rect">
            <a:avLst/>
          </a:prstGeom>
        </p:spPr>
      </p:pic>
      <p:pic>
        <p:nvPicPr>
          <p:cNvPr id="77" name="Picture 76">
            <a:extLst>
              <a:ext uri="{FF2B5EF4-FFF2-40B4-BE49-F238E27FC236}">
                <a16:creationId xmlns:a16="http://schemas.microsoft.com/office/drawing/2014/main" id="{8B9E3D9F-0777-9CAD-31C1-6B51F0ECEF00}"/>
              </a:ext>
            </a:extLst>
          </p:cNvPr>
          <p:cNvPicPr preferRelativeResize="0">
            <a:picLocks noChangeAspect="1"/>
          </p:cNvPicPr>
          <p:nvPr/>
        </p:nvPicPr>
        <p:blipFill rotWithShape="1">
          <a:blip r:embed="rId9"/>
          <a:srcRect t="10335" b="10335"/>
          <a:stretch/>
        </p:blipFill>
        <p:spPr>
          <a:xfrm>
            <a:off x="8269362" y="3344965"/>
            <a:ext cx="991502" cy="786564"/>
          </a:xfrm>
          <a:prstGeom prst="rect">
            <a:avLst/>
          </a:prstGeom>
        </p:spPr>
      </p:pic>
      <p:pic>
        <p:nvPicPr>
          <p:cNvPr id="79" name="Picture 78">
            <a:extLst>
              <a:ext uri="{FF2B5EF4-FFF2-40B4-BE49-F238E27FC236}">
                <a16:creationId xmlns:a16="http://schemas.microsoft.com/office/drawing/2014/main" id="{B681686B-2ABC-DACF-E5BA-07DED8E963F7}"/>
              </a:ext>
            </a:extLst>
          </p:cNvPr>
          <p:cNvPicPr preferRelativeResize="0">
            <a:picLocks noChangeAspect="1"/>
          </p:cNvPicPr>
          <p:nvPr/>
        </p:nvPicPr>
        <p:blipFill rotWithShape="1">
          <a:blip r:embed="rId10"/>
          <a:srcRect/>
          <a:stretch/>
        </p:blipFill>
        <p:spPr>
          <a:xfrm>
            <a:off x="4036019" y="3273795"/>
            <a:ext cx="904023" cy="904023"/>
          </a:xfrm>
          <a:prstGeom prst="rect">
            <a:avLst/>
          </a:prstGeom>
        </p:spPr>
      </p:pic>
      <p:pic>
        <p:nvPicPr>
          <p:cNvPr id="83" name="Picture 82">
            <a:extLst>
              <a:ext uri="{FF2B5EF4-FFF2-40B4-BE49-F238E27FC236}">
                <a16:creationId xmlns:a16="http://schemas.microsoft.com/office/drawing/2014/main" id="{438B78C7-CEEF-AE26-7F13-7027600475BE}"/>
              </a:ext>
            </a:extLst>
          </p:cNvPr>
          <p:cNvPicPr preferRelativeResize="0">
            <a:picLocks noChangeAspect="1"/>
          </p:cNvPicPr>
          <p:nvPr/>
        </p:nvPicPr>
        <p:blipFill>
          <a:blip r:embed="rId11"/>
          <a:stretch>
            <a:fillRect/>
          </a:stretch>
        </p:blipFill>
        <p:spPr>
          <a:xfrm>
            <a:off x="9624145" y="3320200"/>
            <a:ext cx="786564" cy="786564"/>
          </a:xfrm>
          <a:prstGeom prst="rect">
            <a:avLst/>
          </a:prstGeom>
        </p:spPr>
      </p:pic>
      <p:pic>
        <p:nvPicPr>
          <p:cNvPr id="101" name="Picture 100">
            <a:extLst>
              <a:ext uri="{FF2B5EF4-FFF2-40B4-BE49-F238E27FC236}">
                <a16:creationId xmlns:a16="http://schemas.microsoft.com/office/drawing/2014/main" id="{4D759A63-D718-88DF-8EF2-CCB406E2403A}"/>
              </a:ext>
            </a:extLst>
          </p:cNvPr>
          <p:cNvPicPr preferRelativeResize="0">
            <a:picLocks noChangeAspect="1"/>
          </p:cNvPicPr>
          <p:nvPr/>
        </p:nvPicPr>
        <p:blipFill rotWithShape="1">
          <a:blip r:embed="rId12"/>
          <a:srcRect l="11847" t="39732" r="13174" b="33173"/>
          <a:stretch/>
        </p:blipFill>
        <p:spPr>
          <a:xfrm>
            <a:off x="3811043" y="4513732"/>
            <a:ext cx="1761909" cy="636712"/>
          </a:xfrm>
          <a:prstGeom prst="rect">
            <a:avLst/>
          </a:prstGeom>
        </p:spPr>
      </p:pic>
      <p:sp>
        <p:nvSpPr>
          <p:cNvPr id="110" name="Title 5">
            <a:extLst>
              <a:ext uri="{FF2B5EF4-FFF2-40B4-BE49-F238E27FC236}">
                <a16:creationId xmlns:a16="http://schemas.microsoft.com/office/drawing/2014/main" id="{199EA41F-FCA4-9B78-49E5-676B29F69785}"/>
              </a:ext>
            </a:extLst>
          </p:cNvPr>
          <p:cNvSpPr txBox="1">
            <a:spLocks/>
          </p:cNvSpPr>
          <p:nvPr/>
        </p:nvSpPr>
        <p:spPr>
          <a:xfrm>
            <a:off x="9430852" y="1409502"/>
            <a:ext cx="2831488" cy="1253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1F2C2D"/>
                </a:solidFill>
                <a:latin typeface="Montserrat" pitchFamily="2" charset="77"/>
                <a:ea typeface="+mj-ea"/>
                <a:cs typeface="+mj-cs"/>
              </a:defRPr>
            </a:lvl1pPr>
          </a:lstStyle>
          <a:p>
            <a:r>
              <a:rPr lang="en-US" sz="2400" dirty="0"/>
              <a:t>Coordinator</a:t>
            </a:r>
            <a:endParaRPr lang="en-GB" sz="2400" dirty="0"/>
          </a:p>
        </p:txBody>
      </p:sp>
      <p:pic>
        <p:nvPicPr>
          <p:cNvPr id="130" name="Graphic 129">
            <a:extLst>
              <a:ext uri="{FF2B5EF4-FFF2-40B4-BE49-F238E27FC236}">
                <a16:creationId xmlns:a16="http://schemas.microsoft.com/office/drawing/2014/main" id="{F1FD4D49-8D46-6709-4757-90C80BC14A7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80730" y="3353826"/>
            <a:ext cx="1627181" cy="711263"/>
          </a:xfrm>
          <a:prstGeom prst="rect">
            <a:avLst/>
          </a:prstGeom>
        </p:spPr>
      </p:pic>
      <p:pic>
        <p:nvPicPr>
          <p:cNvPr id="132" name="Picture 131">
            <a:extLst>
              <a:ext uri="{FF2B5EF4-FFF2-40B4-BE49-F238E27FC236}">
                <a16:creationId xmlns:a16="http://schemas.microsoft.com/office/drawing/2014/main" id="{5CA3CCCE-0CE1-5D45-CBED-9EF24544B3D6}"/>
              </a:ext>
            </a:extLst>
          </p:cNvPr>
          <p:cNvPicPr>
            <a:picLocks noChangeAspect="1"/>
          </p:cNvPicPr>
          <p:nvPr/>
        </p:nvPicPr>
        <p:blipFill>
          <a:blip r:embed="rId15"/>
          <a:stretch>
            <a:fillRect/>
          </a:stretch>
        </p:blipFill>
        <p:spPr>
          <a:xfrm>
            <a:off x="9508520" y="948187"/>
            <a:ext cx="1824800" cy="656498"/>
          </a:xfrm>
          <a:prstGeom prst="rect">
            <a:avLst/>
          </a:prstGeom>
        </p:spPr>
      </p:pic>
      <p:pic>
        <p:nvPicPr>
          <p:cNvPr id="136" name="Picture 135">
            <a:extLst>
              <a:ext uri="{FF2B5EF4-FFF2-40B4-BE49-F238E27FC236}">
                <a16:creationId xmlns:a16="http://schemas.microsoft.com/office/drawing/2014/main" id="{93988A67-11B1-A499-FC7F-C8A0375FE6F5}"/>
              </a:ext>
            </a:extLst>
          </p:cNvPr>
          <p:cNvPicPr>
            <a:picLocks noChangeAspect="1"/>
          </p:cNvPicPr>
          <p:nvPr/>
        </p:nvPicPr>
        <p:blipFill rotWithShape="1">
          <a:blip r:embed="rId16"/>
          <a:srcRect l="6149" t="39503" r="7879" b="39346"/>
          <a:stretch/>
        </p:blipFill>
        <p:spPr>
          <a:xfrm>
            <a:off x="688915" y="4406446"/>
            <a:ext cx="2887262" cy="710315"/>
          </a:xfrm>
          <a:prstGeom prst="rect">
            <a:avLst/>
          </a:prstGeom>
        </p:spPr>
      </p:pic>
      <p:pic>
        <p:nvPicPr>
          <p:cNvPr id="1026" name="Picture 2" descr="UNSPMF">
            <a:extLst>
              <a:ext uri="{FF2B5EF4-FFF2-40B4-BE49-F238E27FC236}">
                <a16:creationId xmlns:a16="http://schemas.microsoft.com/office/drawing/2014/main" id="{F0AE004F-17CF-7404-E79D-302616F1D6F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972449" y="3336586"/>
            <a:ext cx="786565" cy="78656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5">
            <a:extLst>
              <a:ext uri="{FF2B5EF4-FFF2-40B4-BE49-F238E27FC236}">
                <a16:creationId xmlns:a16="http://schemas.microsoft.com/office/drawing/2014/main" id="{FEAD7640-01A4-8B98-3B91-9020B07B5582}"/>
              </a:ext>
            </a:extLst>
          </p:cNvPr>
          <p:cNvSpPr txBox="1">
            <a:spLocks/>
          </p:cNvSpPr>
          <p:nvPr/>
        </p:nvSpPr>
        <p:spPr>
          <a:xfrm>
            <a:off x="686709" y="1371187"/>
            <a:ext cx="6552291" cy="12050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1F2C2D"/>
                </a:solidFill>
                <a:latin typeface="Montserrat" pitchFamily="2" charset="77"/>
                <a:ea typeface="+mj-ea"/>
                <a:cs typeface="+mj-cs"/>
              </a:defRPr>
            </a:lvl1pPr>
          </a:lstStyle>
          <a:p>
            <a:r>
              <a:rPr lang="en-US" sz="2700" b="1" dirty="0">
                <a:solidFill>
                  <a:srgbClr val="6DA4AB"/>
                </a:solidFill>
              </a:rPr>
              <a:t>3</a:t>
            </a:r>
            <a:r>
              <a:rPr lang="en-US" sz="2700" b="1" dirty="0"/>
              <a:t> </a:t>
            </a:r>
            <a:r>
              <a:rPr lang="en-US" sz="2700" dirty="0"/>
              <a:t>associated</a:t>
            </a:r>
            <a:endParaRPr lang="en-GB" sz="2700" dirty="0"/>
          </a:p>
        </p:txBody>
      </p:sp>
      <p:pic>
        <p:nvPicPr>
          <p:cNvPr id="7" name="Picture 6">
            <a:extLst>
              <a:ext uri="{FF2B5EF4-FFF2-40B4-BE49-F238E27FC236}">
                <a16:creationId xmlns:a16="http://schemas.microsoft.com/office/drawing/2014/main" id="{D4DE3A2B-C978-C943-6640-672EF3063932}"/>
              </a:ext>
            </a:extLst>
          </p:cNvPr>
          <p:cNvPicPr>
            <a:picLocks noChangeAspect="1"/>
          </p:cNvPicPr>
          <p:nvPr/>
        </p:nvPicPr>
        <p:blipFill>
          <a:blip r:embed="rId18"/>
          <a:stretch>
            <a:fillRect/>
          </a:stretch>
        </p:blipFill>
        <p:spPr>
          <a:xfrm>
            <a:off x="5909625" y="4406446"/>
            <a:ext cx="1892642" cy="564677"/>
          </a:xfrm>
          <a:prstGeom prst="rect">
            <a:avLst/>
          </a:prstGeom>
        </p:spPr>
      </p:pic>
    </p:spTree>
    <p:extLst>
      <p:ext uri="{BB962C8B-B14F-4D97-AF65-F5344CB8AC3E}">
        <p14:creationId xmlns:p14="http://schemas.microsoft.com/office/powerpoint/2010/main" val="35667677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5F80A-28E6-2CCD-5A4A-52FF644FECFE}"/>
              </a:ext>
            </a:extLst>
          </p:cNvPr>
          <p:cNvSpPr>
            <a:spLocks noGrp="1"/>
          </p:cNvSpPr>
          <p:nvPr>
            <p:ph type="title"/>
          </p:nvPr>
        </p:nvSpPr>
        <p:spPr/>
        <p:txBody>
          <a:bodyPr/>
          <a:lstStyle/>
          <a:p>
            <a:r>
              <a:rPr lang="en-GB" dirty="0"/>
              <a:t>Objectives and actions</a:t>
            </a:r>
          </a:p>
        </p:txBody>
      </p:sp>
      <p:sp>
        <p:nvSpPr>
          <p:cNvPr id="4" name="Slide Number Placeholder 3">
            <a:extLst>
              <a:ext uri="{FF2B5EF4-FFF2-40B4-BE49-F238E27FC236}">
                <a16:creationId xmlns:a16="http://schemas.microsoft.com/office/drawing/2014/main" id="{4B9693CA-E2DD-FDD8-93A9-F91303691D35}"/>
              </a:ext>
            </a:extLst>
          </p:cNvPr>
          <p:cNvSpPr>
            <a:spLocks noGrp="1"/>
          </p:cNvSpPr>
          <p:nvPr>
            <p:ph type="sldNum" sz="quarter" idx="12"/>
          </p:nvPr>
        </p:nvSpPr>
        <p:spPr/>
        <p:txBody>
          <a:bodyPr/>
          <a:lstStyle/>
          <a:p>
            <a:fld id="{36B5C20D-978D-984F-8A37-81783F56574E}" type="slidenum">
              <a:rPr lang="en-BG" smtClean="0"/>
              <a:t>6</a:t>
            </a:fld>
            <a:endParaRPr lang="en-BG"/>
          </a:p>
        </p:txBody>
      </p:sp>
    </p:spTree>
    <p:extLst>
      <p:ext uri="{BB962C8B-B14F-4D97-AF65-F5344CB8AC3E}">
        <p14:creationId xmlns:p14="http://schemas.microsoft.com/office/powerpoint/2010/main" val="1761369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4820AA-3AF2-4190-16C7-13833ECE745E}"/>
              </a:ext>
            </a:extLst>
          </p:cNvPr>
          <p:cNvSpPr>
            <a:spLocks noGrp="1"/>
          </p:cNvSpPr>
          <p:nvPr>
            <p:ph type="title"/>
          </p:nvPr>
        </p:nvSpPr>
        <p:spPr>
          <a:xfrm>
            <a:off x="841674" y="1211311"/>
            <a:ext cx="3932237" cy="757053"/>
          </a:xfrm>
        </p:spPr>
        <p:txBody>
          <a:bodyPr>
            <a:normAutofit/>
          </a:bodyPr>
          <a:lstStyle/>
          <a:p>
            <a:r>
              <a:rPr lang="en-GB" sz="3600" dirty="0"/>
              <a:t>OBJECTIVE</a:t>
            </a:r>
          </a:p>
        </p:txBody>
      </p:sp>
      <p:sp>
        <p:nvSpPr>
          <p:cNvPr id="6" name="Content Placeholder 5">
            <a:extLst>
              <a:ext uri="{FF2B5EF4-FFF2-40B4-BE49-F238E27FC236}">
                <a16:creationId xmlns:a16="http://schemas.microsoft.com/office/drawing/2014/main" id="{50F5DEF1-8C48-CDD0-AC6A-EBA2E5A93505}"/>
              </a:ext>
            </a:extLst>
          </p:cNvPr>
          <p:cNvSpPr>
            <a:spLocks noGrp="1"/>
          </p:cNvSpPr>
          <p:nvPr>
            <p:ph idx="1"/>
          </p:nvPr>
        </p:nvSpPr>
        <p:spPr>
          <a:xfrm>
            <a:off x="19265810" y="4766760"/>
            <a:ext cx="5387008" cy="2091240"/>
          </a:xfrm>
        </p:spPr>
        <p:txBody>
          <a:bodyPr>
            <a:normAutofit/>
          </a:bodyPr>
          <a:lstStyle/>
          <a:p>
            <a:pPr marL="0" indent="0" algn="ctr">
              <a:buNone/>
            </a:pPr>
            <a:r>
              <a:rPr lang="en-US" sz="1900" dirty="0">
                <a:latin typeface="Arial" panose="020B0604020202020204" pitchFamily="34" charset="0"/>
                <a:cs typeface="Arial" panose="020B0604020202020204" pitchFamily="34" charset="0"/>
              </a:rPr>
              <a:t>Provide the first pan-European </a:t>
            </a:r>
            <a:br>
              <a:rPr lang="en-US" sz="1900" dirty="0">
                <a:latin typeface="Arial" panose="020B0604020202020204" pitchFamily="34" charset="0"/>
                <a:cs typeface="Arial" panose="020B0604020202020204" pitchFamily="34" charset="0"/>
              </a:rPr>
            </a:br>
            <a:r>
              <a:rPr lang="en-US" sz="1900" dirty="0">
                <a:latin typeface="Arial" panose="020B0604020202020204" pitchFamily="34" charset="0"/>
                <a:cs typeface="Arial" panose="020B0604020202020204" pitchFamily="34" charset="0"/>
              </a:rPr>
              <a:t>quantification of the exposure hazard of pesticides to representative wild pollinators while </a:t>
            </a:r>
            <a:r>
              <a:rPr lang="en-US" sz="1900" dirty="0" err="1">
                <a:latin typeface="Arial" panose="020B0604020202020204" pitchFamily="34" charset="0"/>
                <a:cs typeface="Arial" panose="020B0604020202020204" pitchFamily="34" charset="0"/>
              </a:rPr>
              <a:t>characterising</a:t>
            </a:r>
            <a:r>
              <a:rPr lang="en-US" sz="1900" dirty="0">
                <a:latin typeface="Arial" panose="020B0604020202020204" pitchFamily="34" charset="0"/>
                <a:cs typeface="Arial" panose="020B0604020202020204" pitchFamily="34" charset="0"/>
              </a:rPr>
              <a:t> their populations</a:t>
            </a:r>
          </a:p>
        </p:txBody>
      </p:sp>
      <p:sp>
        <p:nvSpPr>
          <p:cNvPr id="12" name="Text Placeholder 11">
            <a:extLst>
              <a:ext uri="{FF2B5EF4-FFF2-40B4-BE49-F238E27FC236}">
                <a16:creationId xmlns:a16="http://schemas.microsoft.com/office/drawing/2014/main" id="{C86091B4-3C52-DE03-7E1A-9C2134AB393F}"/>
              </a:ext>
            </a:extLst>
          </p:cNvPr>
          <p:cNvSpPr>
            <a:spLocks noGrp="1"/>
          </p:cNvSpPr>
          <p:nvPr>
            <p:ph type="body" sz="half" idx="2"/>
          </p:nvPr>
        </p:nvSpPr>
        <p:spPr>
          <a:xfrm>
            <a:off x="2172584" y="2624223"/>
            <a:ext cx="3387095" cy="3573311"/>
          </a:xfrm>
        </p:spPr>
        <p:txBody>
          <a:bodyPr>
            <a:noAutofit/>
          </a:bodyPr>
          <a:lstStyle/>
          <a:p>
            <a:pPr>
              <a:lnSpc>
                <a:spcPct val="100000"/>
              </a:lnSpc>
            </a:pPr>
            <a:r>
              <a:rPr lang="en-US" sz="2000" dirty="0">
                <a:latin typeface="Arial" panose="020B0604020202020204" pitchFamily="34" charset="0"/>
                <a:cs typeface="Arial" panose="020B0604020202020204" pitchFamily="34" charset="0"/>
              </a:rPr>
              <a:t>Determine the </a:t>
            </a:r>
            <a:br>
              <a:rPr lang="bg-BG"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real-world agrochemical exposure profile of wild pollinators at landscape level, within and among sites</a:t>
            </a:r>
          </a:p>
        </p:txBody>
      </p:sp>
      <p:sp>
        <p:nvSpPr>
          <p:cNvPr id="4" name="Slide Number Placeholder 3">
            <a:extLst>
              <a:ext uri="{FF2B5EF4-FFF2-40B4-BE49-F238E27FC236}">
                <a16:creationId xmlns:a16="http://schemas.microsoft.com/office/drawing/2014/main" id="{ADAA2A26-0E7F-57FD-3594-ADBC53C8643C}"/>
              </a:ext>
            </a:extLst>
          </p:cNvPr>
          <p:cNvSpPr>
            <a:spLocks noGrp="1"/>
          </p:cNvSpPr>
          <p:nvPr>
            <p:ph type="sldNum" sz="quarter" idx="12"/>
          </p:nvPr>
        </p:nvSpPr>
        <p:spPr>
          <a:xfrm>
            <a:off x="22728423" y="477083"/>
            <a:ext cx="2743200" cy="365125"/>
          </a:xfrm>
        </p:spPr>
        <p:txBody>
          <a:bodyPr/>
          <a:lstStyle/>
          <a:p>
            <a:fld id="{36B5C20D-978D-984F-8A37-81783F56574E}" type="slidenum">
              <a:rPr lang="en-BG" smtClean="0"/>
              <a:t>7</a:t>
            </a:fld>
            <a:endParaRPr lang="en-BG"/>
          </a:p>
        </p:txBody>
      </p:sp>
      <p:sp>
        <p:nvSpPr>
          <p:cNvPr id="3" name="Text Placeholder 11">
            <a:extLst>
              <a:ext uri="{FF2B5EF4-FFF2-40B4-BE49-F238E27FC236}">
                <a16:creationId xmlns:a16="http://schemas.microsoft.com/office/drawing/2014/main" id="{8EE9BA2F-66B0-211C-81ED-252A5AE7E8EC}"/>
              </a:ext>
            </a:extLst>
          </p:cNvPr>
          <p:cNvSpPr txBox="1">
            <a:spLocks/>
          </p:cNvSpPr>
          <p:nvPr/>
        </p:nvSpPr>
        <p:spPr>
          <a:xfrm>
            <a:off x="7011325" y="2624223"/>
            <a:ext cx="4016917"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lnSpc>
                <a:spcPct val="100000"/>
              </a:lnSpc>
              <a:buNone/>
            </a:pPr>
            <a:r>
              <a:rPr lang="en-US" sz="2000" dirty="0">
                <a:latin typeface="Arial" panose="020B0604020202020204" pitchFamily="34" charset="0"/>
                <a:cs typeface="Arial" panose="020B0604020202020204" pitchFamily="34" charset="0"/>
              </a:rPr>
              <a:t>Provide the first pan-European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quantification of the exposure hazard of pesticides to representative wild pollinators while </a:t>
            </a:r>
            <a:r>
              <a:rPr lang="en-US" sz="2000" dirty="0" err="1">
                <a:latin typeface="Arial" panose="020B0604020202020204" pitchFamily="34" charset="0"/>
                <a:cs typeface="Arial" panose="020B0604020202020204" pitchFamily="34" charset="0"/>
              </a:rPr>
              <a:t>characterising</a:t>
            </a:r>
            <a:r>
              <a:rPr lang="en-US" sz="2000" dirty="0">
                <a:latin typeface="Arial" panose="020B0604020202020204" pitchFamily="34" charset="0"/>
                <a:cs typeface="Arial" panose="020B0604020202020204" pitchFamily="34" charset="0"/>
              </a:rPr>
              <a:t> their populations</a:t>
            </a:r>
          </a:p>
        </p:txBody>
      </p:sp>
      <p:sp>
        <p:nvSpPr>
          <p:cNvPr id="7" name="Slide Number Placeholder 3">
            <a:extLst>
              <a:ext uri="{FF2B5EF4-FFF2-40B4-BE49-F238E27FC236}">
                <a16:creationId xmlns:a16="http://schemas.microsoft.com/office/drawing/2014/main" id="{88F07337-A49C-6750-723D-665876D1FAF6}"/>
              </a:ext>
            </a:extLst>
          </p:cNvPr>
          <p:cNvSpPr txBox="1">
            <a:spLocks/>
          </p:cNvSpPr>
          <p:nvPr/>
        </p:nvSpPr>
        <p:spPr>
          <a:xfrm>
            <a:off x="9439143" y="-907"/>
            <a:ext cx="2743200" cy="365125"/>
          </a:xfrm>
          <a:prstGeom prst="rect">
            <a:avLst/>
          </a:prstGeom>
        </p:spPr>
        <p:txBody>
          <a:bodyPr vert="horz" lIns="91440" tIns="45720" rIns="91440" bIns="45720" rtlCol="0" anchor="ctr"/>
          <a:lstStyle>
            <a:defPPr>
              <a:defRPr lang="en-BG"/>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B5C20D-978D-984F-8A37-81783F56574E}" type="slidenum">
              <a:rPr lang="en-BG" smtClean="0"/>
              <a:pPr/>
              <a:t>7</a:t>
            </a:fld>
            <a:endParaRPr lang="en-BG" dirty="0"/>
          </a:p>
        </p:txBody>
      </p:sp>
      <p:sp>
        <p:nvSpPr>
          <p:cNvPr id="9" name="Title 10">
            <a:extLst>
              <a:ext uri="{FF2B5EF4-FFF2-40B4-BE49-F238E27FC236}">
                <a16:creationId xmlns:a16="http://schemas.microsoft.com/office/drawing/2014/main" id="{98EFDD2F-BE3B-5FA1-6655-1651D8660399}"/>
              </a:ext>
            </a:extLst>
          </p:cNvPr>
          <p:cNvSpPr txBox="1">
            <a:spLocks/>
          </p:cNvSpPr>
          <p:nvPr/>
        </p:nvSpPr>
        <p:spPr>
          <a:xfrm>
            <a:off x="5561158"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dirty="0"/>
              <a:t>ACTION</a:t>
            </a:r>
          </a:p>
        </p:txBody>
      </p:sp>
      <p:pic>
        <p:nvPicPr>
          <p:cNvPr id="15" name="Picture 14">
            <a:extLst>
              <a:ext uri="{FF2B5EF4-FFF2-40B4-BE49-F238E27FC236}">
                <a16:creationId xmlns:a16="http://schemas.microsoft.com/office/drawing/2014/main" id="{626E55F5-CC48-2120-793C-4CC862DE73C4}"/>
              </a:ext>
            </a:extLst>
          </p:cNvPr>
          <p:cNvPicPr>
            <a:picLocks noChangeAspect="1"/>
          </p:cNvPicPr>
          <p:nvPr/>
        </p:nvPicPr>
        <p:blipFill>
          <a:blip r:embed="rId2"/>
          <a:stretch>
            <a:fillRect/>
          </a:stretch>
        </p:blipFill>
        <p:spPr>
          <a:xfrm>
            <a:off x="5559679" y="2501884"/>
            <a:ext cx="1478335" cy="1478335"/>
          </a:xfrm>
          <a:prstGeom prst="rect">
            <a:avLst/>
          </a:prstGeom>
        </p:spPr>
      </p:pic>
      <p:pic>
        <p:nvPicPr>
          <p:cNvPr id="17" name="Picture 16">
            <a:extLst>
              <a:ext uri="{FF2B5EF4-FFF2-40B4-BE49-F238E27FC236}">
                <a16:creationId xmlns:a16="http://schemas.microsoft.com/office/drawing/2014/main" id="{BF5E6ACC-0549-B863-E46F-4F1E1BFEF8B9}"/>
              </a:ext>
            </a:extLst>
          </p:cNvPr>
          <p:cNvPicPr>
            <a:picLocks noChangeAspect="1"/>
          </p:cNvPicPr>
          <p:nvPr/>
        </p:nvPicPr>
        <p:blipFill>
          <a:blip r:embed="rId3"/>
          <a:stretch>
            <a:fillRect/>
          </a:stretch>
        </p:blipFill>
        <p:spPr>
          <a:xfrm>
            <a:off x="694247" y="2527437"/>
            <a:ext cx="1478336" cy="1478336"/>
          </a:xfrm>
          <a:prstGeom prst="rect">
            <a:avLst/>
          </a:prstGeom>
        </p:spPr>
      </p:pic>
    </p:spTree>
    <p:extLst>
      <p:ext uri="{BB962C8B-B14F-4D97-AF65-F5344CB8AC3E}">
        <p14:creationId xmlns:p14="http://schemas.microsoft.com/office/powerpoint/2010/main" val="3432476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AA2A26-0E7F-57FD-3594-ADBC53C8643C}"/>
              </a:ext>
            </a:extLst>
          </p:cNvPr>
          <p:cNvSpPr>
            <a:spLocks noGrp="1"/>
          </p:cNvSpPr>
          <p:nvPr>
            <p:ph type="sldNum" sz="quarter" idx="12"/>
          </p:nvPr>
        </p:nvSpPr>
        <p:spPr/>
        <p:txBody>
          <a:bodyPr/>
          <a:lstStyle/>
          <a:p>
            <a:fld id="{36B5C20D-978D-984F-8A37-81783F56574E}" type="slidenum">
              <a:rPr lang="en-BG" smtClean="0"/>
              <a:t>8</a:t>
            </a:fld>
            <a:endParaRPr lang="en-BG" dirty="0"/>
          </a:p>
        </p:txBody>
      </p:sp>
      <p:sp>
        <p:nvSpPr>
          <p:cNvPr id="10" name="Text Placeholder 11">
            <a:extLst>
              <a:ext uri="{FF2B5EF4-FFF2-40B4-BE49-F238E27FC236}">
                <a16:creationId xmlns:a16="http://schemas.microsoft.com/office/drawing/2014/main" id="{C5E04FB6-75F8-9049-6F38-7644AC5F4451}"/>
              </a:ext>
            </a:extLst>
          </p:cNvPr>
          <p:cNvSpPr txBox="1">
            <a:spLocks/>
          </p:cNvSpPr>
          <p:nvPr/>
        </p:nvSpPr>
        <p:spPr>
          <a:xfrm>
            <a:off x="2172584" y="2624223"/>
            <a:ext cx="2779657"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2000" dirty="0" err="1"/>
              <a:t>Characterise</a:t>
            </a:r>
            <a:r>
              <a:rPr lang="en-US" sz="2000" dirty="0"/>
              <a:t> causal relationships between pesticides and pollinator health</a:t>
            </a:r>
          </a:p>
        </p:txBody>
      </p:sp>
      <p:sp>
        <p:nvSpPr>
          <p:cNvPr id="14" name="Text Placeholder 11">
            <a:extLst>
              <a:ext uri="{FF2B5EF4-FFF2-40B4-BE49-F238E27FC236}">
                <a16:creationId xmlns:a16="http://schemas.microsoft.com/office/drawing/2014/main" id="{B4425A91-0E20-3E27-8A48-02E58CD7253B}"/>
              </a:ext>
            </a:extLst>
          </p:cNvPr>
          <p:cNvSpPr txBox="1">
            <a:spLocks/>
          </p:cNvSpPr>
          <p:nvPr/>
        </p:nvSpPr>
        <p:spPr>
          <a:xfrm>
            <a:off x="7011325" y="2624223"/>
            <a:ext cx="4486428"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lnSpc>
                <a:spcPct val="100000"/>
              </a:lnSpc>
              <a:buNone/>
            </a:pPr>
            <a:r>
              <a:rPr lang="en-US" sz="2000" dirty="0"/>
              <a:t>Use integrated and controlled laboratory and semi-field experiments, determining how major categories of pesticide alone and in mixtures affect pollinator health</a:t>
            </a:r>
          </a:p>
        </p:txBody>
      </p:sp>
      <p:pic>
        <p:nvPicPr>
          <p:cNvPr id="15" name="Picture 14">
            <a:extLst>
              <a:ext uri="{FF2B5EF4-FFF2-40B4-BE49-F238E27FC236}">
                <a16:creationId xmlns:a16="http://schemas.microsoft.com/office/drawing/2014/main" id="{F9F987B3-3284-8E93-1A1C-E3365B6BB97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559679" y="2501884"/>
            <a:ext cx="1478335" cy="1478335"/>
          </a:xfrm>
          <a:prstGeom prst="rect">
            <a:avLst/>
          </a:prstGeom>
        </p:spPr>
      </p:pic>
      <p:pic>
        <p:nvPicPr>
          <p:cNvPr id="16" name="Picture 15">
            <a:extLst>
              <a:ext uri="{FF2B5EF4-FFF2-40B4-BE49-F238E27FC236}">
                <a16:creationId xmlns:a16="http://schemas.microsoft.com/office/drawing/2014/main" id="{1C5B8CA4-00C9-24F6-6BB9-FA7C36870DB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94247" y="2527437"/>
            <a:ext cx="1478336" cy="1478336"/>
          </a:xfrm>
          <a:prstGeom prst="rect">
            <a:avLst/>
          </a:prstGeom>
        </p:spPr>
      </p:pic>
      <p:sp>
        <p:nvSpPr>
          <p:cNvPr id="17" name="Title 10">
            <a:extLst>
              <a:ext uri="{FF2B5EF4-FFF2-40B4-BE49-F238E27FC236}">
                <a16:creationId xmlns:a16="http://schemas.microsoft.com/office/drawing/2014/main" id="{037672DC-8924-50EA-B6D7-2E302947EE74}"/>
              </a:ext>
            </a:extLst>
          </p:cNvPr>
          <p:cNvSpPr txBox="1">
            <a:spLocks/>
          </p:cNvSpPr>
          <p:nvPr/>
        </p:nvSpPr>
        <p:spPr>
          <a:xfrm>
            <a:off x="841674"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a:t>OBJECTIVE</a:t>
            </a:r>
            <a:endParaRPr lang="en-GB" sz="3600" dirty="0"/>
          </a:p>
        </p:txBody>
      </p:sp>
      <p:sp>
        <p:nvSpPr>
          <p:cNvPr id="18" name="Title 10">
            <a:extLst>
              <a:ext uri="{FF2B5EF4-FFF2-40B4-BE49-F238E27FC236}">
                <a16:creationId xmlns:a16="http://schemas.microsoft.com/office/drawing/2014/main" id="{C27462A9-63FE-9348-E4F1-9B7368A04F1C}"/>
              </a:ext>
            </a:extLst>
          </p:cNvPr>
          <p:cNvSpPr txBox="1">
            <a:spLocks/>
          </p:cNvSpPr>
          <p:nvPr/>
        </p:nvSpPr>
        <p:spPr>
          <a:xfrm>
            <a:off x="5561158"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dirty="0"/>
              <a:t>ACTION</a:t>
            </a:r>
          </a:p>
        </p:txBody>
      </p:sp>
    </p:spTree>
    <p:extLst>
      <p:ext uri="{BB962C8B-B14F-4D97-AF65-F5344CB8AC3E}">
        <p14:creationId xmlns:p14="http://schemas.microsoft.com/office/powerpoint/2010/main" val="4891578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AA2A26-0E7F-57FD-3594-ADBC53C8643C}"/>
              </a:ext>
            </a:extLst>
          </p:cNvPr>
          <p:cNvSpPr>
            <a:spLocks noGrp="1"/>
          </p:cNvSpPr>
          <p:nvPr>
            <p:ph type="sldNum" sz="quarter" idx="12"/>
          </p:nvPr>
        </p:nvSpPr>
        <p:spPr/>
        <p:txBody>
          <a:bodyPr/>
          <a:lstStyle/>
          <a:p>
            <a:fld id="{36B5C20D-978D-984F-8A37-81783F56574E}" type="slidenum">
              <a:rPr lang="en-BG" smtClean="0"/>
              <a:t>9</a:t>
            </a:fld>
            <a:endParaRPr lang="en-BG"/>
          </a:p>
        </p:txBody>
      </p:sp>
      <p:sp>
        <p:nvSpPr>
          <p:cNvPr id="21" name="Text Placeholder 11">
            <a:extLst>
              <a:ext uri="{FF2B5EF4-FFF2-40B4-BE49-F238E27FC236}">
                <a16:creationId xmlns:a16="http://schemas.microsoft.com/office/drawing/2014/main" id="{FC343807-7AA1-0249-EA1E-D86A146C6BF2}"/>
              </a:ext>
            </a:extLst>
          </p:cNvPr>
          <p:cNvSpPr txBox="1">
            <a:spLocks/>
          </p:cNvSpPr>
          <p:nvPr/>
        </p:nvSpPr>
        <p:spPr>
          <a:xfrm>
            <a:off x="2172584" y="2624223"/>
            <a:ext cx="3204021"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2000" dirty="0"/>
              <a:t>Build open database on pollinator traits/distribution and chemicals to define exposure and toxicity scenario</a:t>
            </a:r>
          </a:p>
        </p:txBody>
      </p:sp>
      <p:sp>
        <p:nvSpPr>
          <p:cNvPr id="22" name="Text Placeholder 11">
            <a:extLst>
              <a:ext uri="{FF2B5EF4-FFF2-40B4-BE49-F238E27FC236}">
                <a16:creationId xmlns:a16="http://schemas.microsoft.com/office/drawing/2014/main" id="{620D63DA-90CD-EB14-85FE-A344EA93EC9A}"/>
              </a:ext>
            </a:extLst>
          </p:cNvPr>
          <p:cNvSpPr txBox="1">
            <a:spLocks/>
          </p:cNvSpPr>
          <p:nvPr/>
        </p:nvSpPr>
        <p:spPr>
          <a:xfrm>
            <a:off x="7011325" y="2624223"/>
            <a:ext cx="4486428" cy="35733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lnSpc>
                <a:spcPct val="100000"/>
              </a:lnSpc>
              <a:buNone/>
            </a:pPr>
            <a:r>
              <a:rPr lang="en-US" sz="2000" dirty="0"/>
              <a:t>Develop databases on ecological traits and the spatial distribution of pollinators in relation to their potential exposure to pesticide, and on pesticide use and their toxicity</a:t>
            </a:r>
          </a:p>
        </p:txBody>
      </p:sp>
      <p:pic>
        <p:nvPicPr>
          <p:cNvPr id="23" name="Picture 14">
            <a:extLst>
              <a:ext uri="{FF2B5EF4-FFF2-40B4-BE49-F238E27FC236}">
                <a16:creationId xmlns:a16="http://schemas.microsoft.com/office/drawing/2014/main" id="{45EF4765-1ACB-4A4B-6F71-15D9F7355F2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559679" y="2501884"/>
            <a:ext cx="1478335" cy="1478335"/>
          </a:xfrm>
          <a:prstGeom prst="rect">
            <a:avLst/>
          </a:prstGeom>
        </p:spPr>
      </p:pic>
      <p:pic>
        <p:nvPicPr>
          <p:cNvPr id="24" name="Picture 15">
            <a:extLst>
              <a:ext uri="{FF2B5EF4-FFF2-40B4-BE49-F238E27FC236}">
                <a16:creationId xmlns:a16="http://schemas.microsoft.com/office/drawing/2014/main" id="{5A12A0EB-2E61-89B6-9BA5-CF4A6D8FE3F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94247" y="2527437"/>
            <a:ext cx="1478336" cy="1478336"/>
          </a:xfrm>
          <a:prstGeom prst="rect">
            <a:avLst/>
          </a:prstGeom>
        </p:spPr>
      </p:pic>
      <p:sp>
        <p:nvSpPr>
          <p:cNvPr id="25" name="Title 10">
            <a:extLst>
              <a:ext uri="{FF2B5EF4-FFF2-40B4-BE49-F238E27FC236}">
                <a16:creationId xmlns:a16="http://schemas.microsoft.com/office/drawing/2014/main" id="{80A2FEB7-C4DB-34F1-C8BA-46BFAB71A756}"/>
              </a:ext>
            </a:extLst>
          </p:cNvPr>
          <p:cNvSpPr txBox="1">
            <a:spLocks/>
          </p:cNvSpPr>
          <p:nvPr/>
        </p:nvSpPr>
        <p:spPr>
          <a:xfrm>
            <a:off x="841674"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a:t>OBJECTIVE</a:t>
            </a:r>
            <a:endParaRPr lang="en-GB" sz="3600" dirty="0"/>
          </a:p>
        </p:txBody>
      </p:sp>
      <p:sp>
        <p:nvSpPr>
          <p:cNvPr id="26" name="Title 10">
            <a:extLst>
              <a:ext uri="{FF2B5EF4-FFF2-40B4-BE49-F238E27FC236}">
                <a16:creationId xmlns:a16="http://schemas.microsoft.com/office/drawing/2014/main" id="{D10AA12C-09CE-42D4-3D14-F1BBD3A53D1B}"/>
              </a:ext>
            </a:extLst>
          </p:cNvPr>
          <p:cNvSpPr txBox="1">
            <a:spLocks/>
          </p:cNvSpPr>
          <p:nvPr/>
        </p:nvSpPr>
        <p:spPr>
          <a:xfrm>
            <a:off x="5561158" y="1211311"/>
            <a:ext cx="3932237" cy="7570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1F2C2D"/>
                </a:solidFill>
                <a:latin typeface="Montserrat" pitchFamily="2" charset="77"/>
                <a:ea typeface="+mj-ea"/>
                <a:cs typeface="+mj-cs"/>
              </a:defRPr>
            </a:lvl1pPr>
          </a:lstStyle>
          <a:p>
            <a:r>
              <a:rPr lang="en-GB" sz="3600" dirty="0"/>
              <a:t>ACTION</a:t>
            </a:r>
          </a:p>
        </p:txBody>
      </p:sp>
    </p:spTree>
    <p:extLst>
      <p:ext uri="{BB962C8B-B14F-4D97-AF65-F5344CB8AC3E}">
        <p14:creationId xmlns:p14="http://schemas.microsoft.com/office/powerpoint/2010/main" val="902784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10974</TotalTime>
  <Words>1116</Words>
  <Application>Microsoft Macintosh PowerPoint</Application>
  <PresentationFormat>Widescreen</PresentationFormat>
  <Paragraphs>130</Paragraphs>
  <Slides>23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Montserrat</vt:lpstr>
      <vt:lpstr>Slack-Lato</vt:lpstr>
      <vt:lpstr>Office Theme</vt:lpstr>
      <vt:lpstr>Introducing WildPosh</vt:lpstr>
      <vt:lpstr>Context</vt:lpstr>
      <vt:lpstr>PowerPoint Presentation</vt:lpstr>
      <vt:lpstr>Consortium</vt:lpstr>
      <vt:lpstr>14 partners across  9 countries</vt:lpstr>
      <vt:lpstr>Objectives and actions</vt:lpstr>
      <vt:lpstr>OBJECTIVE</vt:lpstr>
      <vt:lpstr>PowerPoint Presentation</vt:lpstr>
      <vt:lpstr>PowerPoint Presentation</vt:lpstr>
      <vt:lpstr>Objective</vt:lpstr>
      <vt:lpstr>PowerPoint Presentation</vt:lpstr>
      <vt:lpstr>Work Packages</vt:lpstr>
      <vt:lpstr>PowerPoint Presentation</vt:lpstr>
      <vt:lpstr>WP1  A monitoring  scheme to determine  sources and routes  of pesticide exposure  in environmental compartments/ matrices </vt:lpstr>
      <vt:lpstr>WP2  Effects of exposure to single pesticides single exposure and their mixtures on wild pollinators as novel models in laboratory and semi-field experiments</vt:lpstr>
      <vt:lpstr>WP3  Omics of pesticide responses in pollinators</vt:lpstr>
      <vt:lpstr>WP4   Data curation and in silico modelling for risk assessment</vt:lpstr>
      <vt:lpstr>WP5   Integrated  systems-based  risk assessment</vt:lpstr>
      <vt:lpstr>WP6   Integrated  systems-based  risk assessment</vt:lpstr>
      <vt:lpstr>WP7  Communication, knowledge exchange and impact</vt:lpstr>
      <vt:lpstr>WP9  Ethics requirements </vt:lpstr>
      <vt:lpstr>Sister project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15</cp:revision>
  <dcterms:created xsi:type="dcterms:W3CDTF">2024-01-08T08:31:23Z</dcterms:created>
  <dcterms:modified xsi:type="dcterms:W3CDTF">2025-12-18T13:19:54Z</dcterms:modified>
</cp:coreProperties>
</file>